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56" r:id="rId3"/>
    <p:sldId id="257" r:id="rId4"/>
    <p:sldId id="258" r:id="rId5"/>
    <p:sldId id="262" r:id="rId6"/>
    <p:sldId id="260" r:id="rId7"/>
    <p:sldId id="261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5BB058-485E-4728-9229-F9D43C050A00}" type="datetimeFigureOut">
              <a:rPr lang="tr-TR" smtClean="0"/>
              <a:t>18.02.2014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749B39-F298-441E-B21A-01439B470427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B058-485E-4728-9229-F9D43C050A00}" type="datetimeFigureOut">
              <a:rPr lang="tr-TR" smtClean="0"/>
              <a:t>18.02.2014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9B39-F298-441E-B21A-01439B470427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B058-485E-4728-9229-F9D43C050A00}" type="datetimeFigureOut">
              <a:rPr lang="tr-TR" smtClean="0"/>
              <a:t>18.02.2014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9B39-F298-441E-B21A-01439B470427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B058-485E-4728-9229-F9D43C050A00}" type="datetimeFigureOut">
              <a:rPr lang="tr-TR" smtClean="0"/>
              <a:t>18.02.2014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9B39-F298-441E-B21A-01439B470427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B058-485E-4728-9229-F9D43C050A00}" type="datetimeFigureOut">
              <a:rPr lang="tr-TR" smtClean="0"/>
              <a:t>18.02.2014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9B39-F298-441E-B21A-01439B470427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B058-485E-4728-9229-F9D43C050A00}" type="datetimeFigureOut">
              <a:rPr lang="tr-TR" smtClean="0"/>
              <a:t>18.02.2014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9B39-F298-441E-B21A-01439B47042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B058-485E-4728-9229-F9D43C050A00}" type="datetimeFigureOut">
              <a:rPr lang="tr-TR" smtClean="0"/>
              <a:t>18.02.2014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9B39-F298-441E-B21A-01439B470427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B058-485E-4728-9229-F9D43C050A00}" type="datetimeFigureOut">
              <a:rPr lang="tr-TR" smtClean="0"/>
              <a:t>18.02.2014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9B39-F298-441E-B21A-01439B470427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B058-485E-4728-9229-F9D43C050A00}" type="datetimeFigureOut">
              <a:rPr lang="tr-TR" smtClean="0"/>
              <a:t>18.02.2014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9B39-F298-441E-B21A-01439B47042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B058-485E-4728-9229-F9D43C050A00}" type="datetimeFigureOut">
              <a:rPr lang="tr-TR" smtClean="0"/>
              <a:t>18.02.2014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9B39-F298-441E-B21A-01439B47042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B058-485E-4728-9229-F9D43C050A00}" type="datetimeFigureOut">
              <a:rPr lang="tr-TR" smtClean="0"/>
              <a:t>18.02.2014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9B39-F298-441E-B21A-01439B47042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D5BB058-485E-4728-9229-F9D43C050A00}" type="datetimeFigureOut">
              <a:rPr lang="tr-TR" smtClean="0"/>
              <a:t>18.02.2014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749B39-F298-441E-B21A-01439B47042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208912" cy="1731982"/>
          </a:xfrm>
        </p:spPr>
        <p:txBody>
          <a:bodyPr/>
          <a:lstStyle/>
          <a:p>
            <a:r>
              <a:rPr lang="tr-TR" sz="3800" dirty="0" smtClean="0"/>
              <a:t>ÇANKAYA UNIVERSITY </a:t>
            </a:r>
            <a:br>
              <a:rPr lang="tr-TR" sz="3800" dirty="0" smtClean="0"/>
            </a:br>
            <a:r>
              <a:rPr lang="tr-TR" sz="3800" dirty="0" smtClean="0"/>
              <a:t>FOREIGN LANGUAGES UNIT </a:t>
            </a:r>
            <a:endParaRPr lang="tr-TR" sz="3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PCS 406</a:t>
            </a:r>
            <a:br>
              <a:rPr lang="tr-TR" sz="3200" b="1" dirty="0"/>
            </a:br>
            <a:r>
              <a:rPr lang="tr-TR" sz="3200" b="1" dirty="0"/>
              <a:t>Professional </a:t>
            </a:r>
            <a:r>
              <a:rPr lang="tr-TR" sz="3200" b="1" dirty="0" err="1"/>
              <a:t>Communication</a:t>
            </a:r>
            <a:r>
              <a:rPr lang="tr-TR" sz="3200" b="1" dirty="0"/>
              <a:t> </a:t>
            </a:r>
            <a:r>
              <a:rPr lang="tr-TR" sz="3200" b="1" dirty="0" err="1"/>
              <a:t>Skills</a:t>
            </a:r>
            <a:endParaRPr lang="tr-T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9045"/>
            <a:ext cx="1368152" cy="129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1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32981"/>
          </a:xfrm>
        </p:spPr>
        <p:txBody>
          <a:bodyPr/>
          <a:lstStyle/>
          <a:p>
            <a:r>
              <a:rPr lang="tr-TR" b="1" dirty="0" err="1" smtClean="0"/>
              <a:t>In</a:t>
            </a:r>
            <a:r>
              <a:rPr lang="tr-TR" b="1" dirty="0" smtClean="0"/>
              <a:t>-Class </a:t>
            </a:r>
            <a:r>
              <a:rPr lang="tr-TR" b="1" dirty="0" err="1" smtClean="0"/>
              <a:t>Writing</a:t>
            </a:r>
            <a:r>
              <a:rPr lang="tr-TR" b="1" dirty="0" smtClean="0"/>
              <a:t> (15 </a:t>
            </a:r>
            <a:r>
              <a:rPr lang="tr-TR" b="1" dirty="0" err="1" smtClean="0"/>
              <a:t>pts</a:t>
            </a:r>
            <a:r>
              <a:rPr lang="tr-TR" b="1" dirty="0" smtClean="0"/>
              <a:t>.):</a:t>
            </a:r>
          </a:p>
          <a:p>
            <a:pPr lvl="1"/>
            <a:r>
              <a:rPr lang="tr-TR" dirty="0" smtClean="0"/>
              <a:t>CV &amp; </a:t>
            </a:r>
            <a:r>
              <a:rPr lang="tr-TR" dirty="0" err="1" smtClean="0"/>
              <a:t>Cover</a:t>
            </a:r>
            <a:r>
              <a:rPr lang="tr-TR" dirty="0" smtClean="0"/>
              <a:t> </a:t>
            </a:r>
            <a:r>
              <a:rPr lang="tr-TR" dirty="0" err="1" smtClean="0"/>
              <a:t>Letter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7 </a:t>
            </a:r>
            <a:r>
              <a:rPr lang="tr-TR" dirty="0" err="1" smtClean="0"/>
              <a:t>tasks</a:t>
            </a:r>
            <a:r>
              <a:rPr lang="tr-TR" dirty="0" smtClean="0"/>
              <a:t> in total</a:t>
            </a:r>
          </a:p>
          <a:p>
            <a:pPr lvl="1"/>
            <a:r>
              <a:rPr lang="tr-TR" dirty="0" err="1" smtClean="0"/>
              <a:t>Only</a:t>
            </a:r>
            <a:r>
              <a:rPr lang="tr-TR" dirty="0" smtClean="0"/>
              <a:t> in-</a:t>
            </a:r>
            <a:r>
              <a:rPr lang="tr-TR" dirty="0" err="1" smtClean="0"/>
              <a:t>class</a:t>
            </a:r>
            <a:r>
              <a:rPr lang="tr-TR" dirty="0" smtClean="0"/>
              <a:t> </a:t>
            </a:r>
            <a:r>
              <a:rPr lang="tr-TR" dirty="0" err="1" smtClean="0"/>
              <a:t>writing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No </a:t>
            </a:r>
            <a:r>
              <a:rPr lang="tr-TR" dirty="0" err="1" smtClean="0"/>
              <a:t>portfolio</a:t>
            </a:r>
            <a:r>
              <a:rPr lang="tr-TR" dirty="0" smtClean="0"/>
              <a:t> </a:t>
            </a:r>
          </a:p>
          <a:p>
            <a:pPr marL="411480" lvl="1" indent="0">
              <a:buNone/>
            </a:pPr>
            <a:endParaRPr lang="tr-TR" dirty="0" smtClean="0"/>
          </a:p>
          <a:p>
            <a:r>
              <a:rPr lang="tr-TR" b="1" dirty="0" err="1" smtClean="0"/>
              <a:t>In-class</a:t>
            </a:r>
            <a:r>
              <a:rPr lang="tr-TR" b="1" dirty="0" smtClean="0"/>
              <a:t> Oral </a:t>
            </a:r>
            <a:r>
              <a:rPr lang="tr-TR" b="1" dirty="0" err="1" smtClean="0"/>
              <a:t>Performance</a:t>
            </a:r>
            <a:r>
              <a:rPr lang="tr-TR" b="1" dirty="0" smtClean="0"/>
              <a:t> (10 </a:t>
            </a:r>
            <a:r>
              <a:rPr lang="tr-TR" b="1" dirty="0" err="1" smtClean="0"/>
              <a:t>pts</a:t>
            </a:r>
            <a:r>
              <a:rPr lang="tr-TR" b="1" dirty="0" smtClean="0"/>
              <a:t>.):</a:t>
            </a:r>
          </a:p>
          <a:p>
            <a:pPr lvl="1"/>
            <a:r>
              <a:rPr lang="tr-TR" dirty="0" err="1" smtClean="0"/>
              <a:t>Discussions</a:t>
            </a:r>
            <a:r>
              <a:rPr lang="tr-TR" dirty="0" smtClean="0"/>
              <a:t>, </a:t>
            </a:r>
            <a:r>
              <a:rPr lang="tr-TR" dirty="0" err="1" smtClean="0"/>
              <a:t>Question</a:t>
            </a:r>
            <a:r>
              <a:rPr lang="tr-TR" dirty="0" smtClean="0"/>
              <a:t> </a:t>
            </a:r>
            <a:r>
              <a:rPr lang="tr-TR" dirty="0" err="1" smtClean="0"/>
              <a:t>Answer</a:t>
            </a:r>
            <a:r>
              <a:rPr lang="tr-TR" dirty="0" smtClean="0"/>
              <a:t> </a:t>
            </a:r>
            <a:r>
              <a:rPr lang="tr-TR" dirty="0" err="1" smtClean="0"/>
              <a:t>Sessions</a:t>
            </a:r>
            <a:endParaRPr lang="tr-TR" dirty="0" smtClean="0"/>
          </a:p>
          <a:p>
            <a:pPr lvl="1"/>
            <a:r>
              <a:rPr lang="tr-TR" dirty="0" err="1" smtClean="0"/>
              <a:t>Interview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23528" y="570156"/>
            <a:ext cx="8424936" cy="1054250"/>
          </a:xfrm>
        </p:spPr>
        <p:txBody>
          <a:bodyPr/>
          <a:lstStyle/>
          <a:p>
            <a:pPr algn="l"/>
            <a:r>
              <a:rPr lang="tr-TR" sz="3600" b="1" dirty="0" err="1" smtClean="0"/>
              <a:t>In-class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Writing</a:t>
            </a:r>
            <a:r>
              <a:rPr lang="tr-TR" sz="3600" b="1" dirty="0" smtClean="0"/>
              <a:t> &amp; Oral </a:t>
            </a:r>
            <a:r>
              <a:rPr lang="tr-TR" sz="3600" b="1" dirty="0" err="1" smtClean="0"/>
              <a:t>Performance</a:t>
            </a:r>
            <a:r>
              <a:rPr lang="tr-TR" sz="3600" b="1" dirty="0" smtClean="0"/>
              <a:t> 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2179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Ebru\Desktop\PCS 406\Any Ques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268354" cy="530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1052736"/>
            <a:ext cx="7745505" cy="387781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756263" cy="2520280"/>
          </a:xfrm>
        </p:spPr>
        <p:txBody>
          <a:bodyPr/>
          <a:lstStyle/>
          <a:p>
            <a:r>
              <a:rPr lang="tr-TR" dirty="0" err="1" smtClean="0"/>
              <a:t>Let’s</a:t>
            </a:r>
            <a:r>
              <a:rPr lang="tr-TR" dirty="0" smtClean="0"/>
              <a:t> Start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51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1331640" y="4509120"/>
            <a:ext cx="6777318" cy="1731982"/>
          </a:xfrm>
        </p:spPr>
        <p:txBody>
          <a:bodyPr/>
          <a:lstStyle/>
          <a:p>
            <a:r>
              <a:rPr lang="tr-TR" sz="4300" b="1" dirty="0" smtClean="0"/>
              <a:t>JOB-HUNTING </a:t>
            </a:r>
            <a:r>
              <a:rPr lang="tr-TR" sz="4600" b="1" dirty="0" smtClean="0"/>
              <a:t/>
            </a:r>
            <a:br>
              <a:rPr lang="tr-TR" sz="4600" b="1" dirty="0" smtClean="0"/>
            </a:br>
            <a:r>
              <a:rPr lang="tr-TR" sz="4600" b="1" dirty="0" err="1" smtClean="0"/>
              <a:t>Unit</a:t>
            </a:r>
            <a:r>
              <a:rPr lang="tr-TR" sz="4600" b="1" dirty="0" smtClean="0"/>
              <a:t> 1</a:t>
            </a:r>
            <a:br>
              <a:rPr lang="tr-TR" sz="4600" b="1" dirty="0" smtClean="0"/>
            </a:br>
            <a:r>
              <a:rPr lang="tr-TR" sz="4600" b="1" dirty="0" smtClean="0"/>
              <a:t/>
            </a:r>
            <a:br>
              <a:rPr lang="tr-TR" sz="4600" b="1" dirty="0" smtClean="0"/>
            </a:br>
            <a:r>
              <a:rPr lang="tr-TR" sz="4600" b="1" dirty="0" smtClean="0"/>
              <a:t/>
            </a:r>
            <a:br>
              <a:rPr lang="tr-TR" sz="4600" b="1" dirty="0" smtClean="0"/>
            </a:br>
            <a:r>
              <a:rPr lang="tr-TR" sz="4800" b="1" dirty="0" err="1" smtClean="0"/>
              <a:t>Research</a:t>
            </a:r>
            <a:r>
              <a:rPr lang="tr-TR" sz="4800" b="1" dirty="0" smtClean="0"/>
              <a:t> </a:t>
            </a:r>
            <a:r>
              <a:rPr lang="tr-TR" sz="4800" b="1" dirty="0"/>
              <a:t>&amp; </a:t>
            </a:r>
            <a:r>
              <a:rPr lang="tr-TR" sz="4800" b="1" dirty="0" err="1"/>
              <a:t>Preparation</a:t>
            </a:r>
            <a:r>
              <a:rPr lang="tr-TR" sz="4800" b="1" dirty="0"/>
              <a:t/>
            </a:r>
            <a:br>
              <a:rPr lang="tr-TR" sz="4800" b="1" dirty="0"/>
            </a:br>
            <a:r>
              <a:rPr lang="tr-TR" sz="4600" b="1" dirty="0" smtClean="0"/>
              <a:t/>
            </a:r>
            <a:br>
              <a:rPr lang="tr-TR" sz="4600" b="1" dirty="0" smtClean="0"/>
            </a:br>
            <a:endParaRPr lang="tr-TR" sz="4600" b="1" dirty="0"/>
          </a:p>
        </p:txBody>
      </p:sp>
    </p:spTree>
    <p:extLst>
      <p:ext uri="{BB962C8B-B14F-4D97-AF65-F5344CB8AC3E}">
        <p14:creationId xmlns:p14="http://schemas.microsoft.com/office/powerpoint/2010/main" val="6956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Most</a:t>
            </a:r>
            <a:r>
              <a:rPr lang="tr-TR" dirty="0" smtClean="0"/>
              <a:t> of us </a:t>
            </a:r>
            <a:r>
              <a:rPr lang="tr-TR" dirty="0" err="1" smtClean="0"/>
              <a:t>spend</a:t>
            </a:r>
            <a:r>
              <a:rPr lang="tr-TR" dirty="0" smtClean="0"/>
              <a:t> 60-80 % of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waking</a:t>
            </a:r>
            <a:r>
              <a:rPr lang="tr-TR" dirty="0" smtClean="0"/>
              <a:t> </a:t>
            </a:r>
            <a:r>
              <a:rPr lang="tr-TR" dirty="0" err="1" smtClean="0"/>
              <a:t>hours</a:t>
            </a:r>
            <a:r>
              <a:rPr lang="tr-TR" dirty="0" smtClean="0"/>
              <a:t> </a:t>
            </a:r>
            <a:r>
              <a:rPr lang="tr-TR" dirty="0" err="1" smtClean="0"/>
              <a:t>working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find</a:t>
            </a:r>
            <a:r>
              <a:rPr lang="tr-TR" dirty="0" smtClean="0"/>
              <a:t> a </a:t>
            </a:r>
            <a:r>
              <a:rPr lang="tr-TR" dirty="0" err="1" smtClean="0"/>
              <a:t>job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brings</a:t>
            </a:r>
            <a:r>
              <a:rPr lang="tr-TR" dirty="0" smtClean="0"/>
              <a:t> </a:t>
            </a:r>
            <a:r>
              <a:rPr lang="tr-TR" dirty="0" err="1" smtClean="0"/>
              <a:t>satisfaction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Finding</a:t>
            </a:r>
            <a:r>
              <a:rPr lang="tr-TR" dirty="0" smtClean="0"/>
              <a:t> a 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 </a:t>
            </a:r>
            <a:r>
              <a:rPr lang="tr-TR" dirty="0" err="1" smtClean="0"/>
              <a:t>requires</a:t>
            </a:r>
            <a:r>
              <a:rPr lang="tr-TR" dirty="0" smtClean="0"/>
              <a:t> time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effort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long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challenging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 has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stages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stages</a:t>
            </a:r>
            <a:r>
              <a:rPr lang="tr-TR" dirty="0" smtClean="0"/>
              <a:t> of </a:t>
            </a:r>
            <a:r>
              <a:rPr lang="tr-TR" dirty="0" err="1" smtClean="0"/>
              <a:t>job</a:t>
            </a:r>
            <a:r>
              <a:rPr lang="tr-TR" dirty="0" smtClean="0"/>
              <a:t> </a:t>
            </a:r>
            <a:r>
              <a:rPr lang="tr-TR" smtClean="0"/>
              <a:t>application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 ? 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79512" y="836712"/>
            <a:ext cx="8964488" cy="1054250"/>
          </a:xfrm>
        </p:spPr>
        <p:txBody>
          <a:bodyPr/>
          <a:lstStyle/>
          <a:p>
            <a:pPr algn="l"/>
            <a:r>
              <a:rPr lang="tr-TR" sz="3000" dirty="0" err="1"/>
              <a:t>Identifying</a:t>
            </a:r>
            <a:r>
              <a:rPr lang="tr-TR" sz="3000" dirty="0"/>
              <a:t> </a:t>
            </a:r>
            <a:r>
              <a:rPr lang="tr-TR" sz="3000" dirty="0" err="1"/>
              <a:t>the</a:t>
            </a:r>
            <a:r>
              <a:rPr lang="tr-TR" sz="3000" dirty="0"/>
              <a:t> </a:t>
            </a:r>
            <a:r>
              <a:rPr lang="tr-TR" sz="3000" dirty="0" err="1"/>
              <a:t>stages</a:t>
            </a:r>
            <a:r>
              <a:rPr lang="tr-TR" sz="3000" dirty="0"/>
              <a:t> in </a:t>
            </a:r>
            <a:r>
              <a:rPr lang="tr-TR" sz="3000" dirty="0" err="1"/>
              <a:t>the</a:t>
            </a:r>
            <a:r>
              <a:rPr lang="tr-TR" sz="3000" dirty="0"/>
              <a:t> </a:t>
            </a:r>
            <a:r>
              <a:rPr lang="tr-TR" sz="3000" dirty="0" err="1"/>
              <a:t>job</a:t>
            </a:r>
            <a:r>
              <a:rPr lang="tr-TR" sz="3000" dirty="0"/>
              <a:t> </a:t>
            </a:r>
            <a:r>
              <a:rPr lang="tr-TR" sz="3000" dirty="0" err="1"/>
              <a:t>application</a:t>
            </a:r>
            <a:r>
              <a:rPr lang="tr-TR" sz="3000" dirty="0"/>
              <a:t> </a:t>
            </a:r>
            <a:r>
              <a:rPr lang="tr-TR" sz="3000" dirty="0" err="1"/>
              <a:t>process</a:t>
            </a:r>
            <a:r>
              <a:rPr lang="tr-TR" sz="3000" dirty="0"/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44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Target</a:t>
            </a:r>
            <a:r>
              <a:rPr lang="tr-TR" dirty="0" smtClean="0"/>
              <a:t> </a:t>
            </a:r>
            <a:r>
              <a:rPr lang="tr-TR" dirty="0" err="1" smtClean="0"/>
              <a:t>Vocabulary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2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Yer Tutucusu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r="12745"/>
          <a:stretch>
            <a:fillRect/>
          </a:stretch>
        </p:blipFill>
        <p:spPr>
          <a:xfrm rot="240000">
            <a:off x="2199688" y="647345"/>
            <a:ext cx="4194431" cy="3162434"/>
          </a:xfrm>
        </p:spPr>
      </p:pic>
      <p:sp>
        <p:nvSpPr>
          <p:cNvPr id="2" name="İçerik Yer Tutucusu 1"/>
          <p:cNvSpPr>
            <a:spLocks noGrp="1"/>
          </p:cNvSpPr>
          <p:nvPr>
            <p:ph type="body" sz="half" idx="2"/>
          </p:nvPr>
        </p:nvSpPr>
        <p:spPr>
          <a:xfrm>
            <a:off x="702483" y="4365104"/>
            <a:ext cx="7756264" cy="1800200"/>
          </a:xfrm>
        </p:spPr>
        <p:txBody>
          <a:bodyPr>
            <a:noAutofit/>
          </a:bodyPr>
          <a:lstStyle/>
          <a:p>
            <a:r>
              <a:rPr lang="tr-TR" sz="2500" b="1" dirty="0" smtClean="0"/>
              <a:t>First-</a:t>
            </a:r>
            <a:r>
              <a:rPr lang="tr-TR" sz="2500" b="1" dirty="0" err="1" smtClean="0"/>
              <a:t>hand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experience</a:t>
            </a:r>
            <a:r>
              <a:rPr lang="tr-TR" sz="2500" b="1" dirty="0" smtClean="0"/>
              <a:t> (</a:t>
            </a:r>
            <a:r>
              <a:rPr lang="tr-TR" sz="2500" b="1" dirty="0" err="1" smtClean="0"/>
              <a:t>adj</a:t>
            </a:r>
            <a:r>
              <a:rPr lang="tr-TR" sz="2500" b="1" dirty="0" smtClean="0"/>
              <a:t>. </a:t>
            </a:r>
            <a:r>
              <a:rPr lang="tr-TR" sz="2500" b="1" dirty="0" err="1" smtClean="0"/>
              <a:t>Phr</a:t>
            </a:r>
            <a:r>
              <a:rPr lang="tr-TR" sz="2500" b="1" dirty="0" smtClean="0"/>
              <a:t>.):</a:t>
            </a:r>
          </a:p>
          <a:p>
            <a:pPr marL="411480" lvl="1" indent="0">
              <a:buNone/>
            </a:pPr>
            <a:endParaRPr lang="tr-TR" sz="2500" dirty="0" smtClean="0"/>
          </a:p>
          <a:p>
            <a:pPr lvl="1" algn="ctr"/>
            <a:r>
              <a:rPr lang="tr-TR" sz="2500" i="1" dirty="0" smtClean="0"/>
              <a:t>* </a:t>
            </a:r>
            <a:r>
              <a:rPr lang="en-US" sz="2500" i="1" dirty="0" smtClean="0"/>
              <a:t>if </a:t>
            </a:r>
            <a:r>
              <a:rPr lang="en-US" sz="2500" i="1" dirty="0"/>
              <a:t>you experience something first hand, you experience it yourself </a:t>
            </a:r>
            <a:endParaRPr lang="tr-TR" sz="2500" i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8500" y="3251427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Yer Tutucusu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3" r="12873"/>
          <a:stretch>
            <a:fillRect/>
          </a:stretch>
        </p:blipFill>
        <p:spPr/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688489" y="4653136"/>
            <a:ext cx="7756264" cy="1656184"/>
          </a:xfrm>
        </p:spPr>
        <p:txBody>
          <a:bodyPr>
            <a:normAutofit/>
          </a:bodyPr>
          <a:lstStyle/>
          <a:p>
            <a:r>
              <a:rPr lang="tr-TR" sz="2500" b="1" dirty="0" err="1" smtClean="0"/>
              <a:t>Cover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Letter</a:t>
            </a:r>
            <a:r>
              <a:rPr lang="tr-TR" sz="2500" b="1" dirty="0" smtClean="0"/>
              <a:t> (n):</a:t>
            </a:r>
          </a:p>
          <a:p>
            <a:r>
              <a:rPr lang="tr-TR" sz="2500" b="1" i="1" dirty="0" smtClean="0"/>
              <a:t>*</a:t>
            </a:r>
            <a:r>
              <a:rPr lang="en-US" sz="2500" i="1" dirty="0"/>
              <a:t>A letter sent with other documents </a:t>
            </a:r>
            <a:r>
              <a:rPr lang="en-US" sz="2500" i="1" dirty="0" smtClean="0"/>
              <a:t>to </a:t>
            </a:r>
            <a:r>
              <a:rPr lang="en-US" sz="2500" i="1" dirty="0"/>
              <a:t>explain more fully or provide more information</a:t>
            </a:r>
            <a:endParaRPr lang="tr-TR" sz="2500" b="1" i="1" dirty="0"/>
          </a:p>
        </p:txBody>
      </p:sp>
    </p:spTree>
    <p:extLst>
      <p:ext uri="{BB962C8B-B14F-4D97-AF65-F5344CB8AC3E}">
        <p14:creationId xmlns:p14="http://schemas.microsoft.com/office/powerpoint/2010/main" val="25396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Yer Tutucusu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7" b="13587"/>
          <a:stretch>
            <a:fillRect/>
          </a:stretch>
        </p:blipFill>
        <p:spPr/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688488" y="4941168"/>
            <a:ext cx="7987967" cy="1656184"/>
          </a:xfrm>
        </p:spPr>
        <p:txBody>
          <a:bodyPr>
            <a:normAutofit/>
          </a:bodyPr>
          <a:lstStyle/>
          <a:p>
            <a:r>
              <a:rPr lang="tr-TR" sz="2500" b="1" dirty="0" smtClean="0"/>
              <a:t>CV (</a:t>
            </a:r>
            <a:r>
              <a:rPr lang="tr-TR" sz="2500" b="1" dirty="0" err="1" smtClean="0"/>
              <a:t>Curriculum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Vitae</a:t>
            </a:r>
            <a:r>
              <a:rPr lang="tr-TR" sz="2500" b="1" dirty="0" smtClean="0"/>
              <a:t> )(n)</a:t>
            </a:r>
          </a:p>
          <a:p>
            <a:r>
              <a:rPr lang="tr-TR" sz="2500" i="1" dirty="0" smtClean="0"/>
              <a:t>A </a:t>
            </a:r>
            <a:r>
              <a:rPr lang="tr-TR" sz="2500" i="1" dirty="0" err="1" smtClean="0"/>
              <a:t>document</a:t>
            </a:r>
            <a:r>
              <a:rPr lang="tr-TR" sz="2500" i="1" dirty="0" smtClean="0"/>
              <a:t> </a:t>
            </a:r>
            <a:r>
              <a:rPr lang="tr-TR" sz="2500" i="1" dirty="0" err="1" smtClean="0"/>
              <a:t>to</a:t>
            </a:r>
            <a:r>
              <a:rPr lang="tr-TR" sz="2500" i="1" dirty="0" smtClean="0"/>
              <a:t> </a:t>
            </a:r>
            <a:r>
              <a:rPr lang="tr-TR" sz="2500" i="1" dirty="0" err="1" smtClean="0"/>
              <a:t>show</a:t>
            </a:r>
            <a:r>
              <a:rPr lang="tr-TR" sz="2500" i="1" dirty="0" smtClean="0"/>
              <a:t> </a:t>
            </a:r>
            <a:r>
              <a:rPr lang="tr-TR" sz="2500" i="1" dirty="0" err="1" smtClean="0"/>
              <a:t>one’s</a:t>
            </a:r>
            <a:r>
              <a:rPr lang="tr-TR" sz="2500" i="1" dirty="0" smtClean="0"/>
              <a:t> background </a:t>
            </a:r>
            <a:r>
              <a:rPr lang="tr-TR" sz="2500" i="1" dirty="0" err="1" smtClean="0"/>
              <a:t>and</a:t>
            </a:r>
            <a:r>
              <a:rPr lang="tr-TR" sz="2500" i="1" dirty="0" smtClean="0"/>
              <a:t> </a:t>
            </a:r>
            <a:r>
              <a:rPr lang="tr-TR" sz="2500" i="1" dirty="0" err="1" smtClean="0"/>
              <a:t>skills</a:t>
            </a:r>
            <a:r>
              <a:rPr lang="tr-TR" sz="2500" i="1" dirty="0" smtClean="0"/>
              <a:t> </a:t>
            </a:r>
            <a:r>
              <a:rPr lang="tr-TR" sz="2500" i="1" dirty="0" err="1" smtClean="0"/>
              <a:t>to</a:t>
            </a:r>
            <a:r>
              <a:rPr lang="tr-TR" sz="2500" i="1" dirty="0" smtClean="0"/>
              <a:t> </a:t>
            </a:r>
            <a:r>
              <a:rPr lang="tr-TR" sz="2500" i="1" dirty="0" err="1" smtClean="0"/>
              <a:t>secure</a:t>
            </a:r>
            <a:r>
              <a:rPr lang="tr-TR" sz="2500" i="1" dirty="0" smtClean="0"/>
              <a:t> </a:t>
            </a:r>
            <a:r>
              <a:rPr lang="tr-TR" sz="2500" i="1" dirty="0" err="1" smtClean="0"/>
              <a:t>new</a:t>
            </a:r>
            <a:r>
              <a:rPr lang="tr-TR" sz="2500" i="1" dirty="0" smtClean="0"/>
              <a:t> </a:t>
            </a:r>
            <a:r>
              <a:rPr lang="tr-TR" sz="2500" i="1" dirty="0" err="1" smtClean="0"/>
              <a:t>employment</a:t>
            </a:r>
            <a:r>
              <a:rPr lang="tr-TR" sz="2500" i="1" dirty="0" smtClean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8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688489" y="4797152"/>
            <a:ext cx="7756264" cy="1332016"/>
          </a:xfrm>
        </p:spPr>
        <p:txBody>
          <a:bodyPr>
            <a:normAutofit fontScale="85000" lnSpcReduction="20000"/>
          </a:bodyPr>
          <a:lstStyle/>
          <a:p>
            <a:r>
              <a:rPr lang="tr-TR" sz="2500" b="1" dirty="0" err="1" smtClean="0"/>
              <a:t>Resumé</a:t>
            </a:r>
            <a:r>
              <a:rPr lang="tr-TR" sz="2500" b="1" dirty="0" smtClean="0"/>
              <a:t> (n)</a:t>
            </a:r>
          </a:p>
          <a:p>
            <a:r>
              <a:rPr lang="tr-TR" sz="2800" i="1" dirty="0" smtClean="0"/>
              <a:t>* </a:t>
            </a:r>
            <a:r>
              <a:rPr lang="en-US" sz="2800" i="1" dirty="0" smtClean="0"/>
              <a:t>a </a:t>
            </a:r>
            <a:r>
              <a:rPr lang="en-US" sz="2800" i="1" dirty="0"/>
              <a:t>short document describing your education, work history, etc., that you give an employer when you are applying for a job</a:t>
            </a:r>
            <a:endParaRPr lang="tr-TR" sz="2500" b="1" i="1" dirty="0"/>
          </a:p>
        </p:txBody>
      </p:sp>
      <p:pic>
        <p:nvPicPr>
          <p:cNvPr id="10" name="Resim Yer Tutucusu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r="47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2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3067" y="4293096"/>
            <a:ext cx="8748464" cy="19229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4000" b="1" dirty="0" smtClean="0"/>
              <a:t>JOB-HUNTING</a:t>
            </a:r>
            <a:br>
              <a:rPr lang="tr-TR" sz="4000" b="1" dirty="0" smtClean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err="1" smtClean="0"/>
              <a:t>Week</a:t>
            </a:r>
            <a:r>
              <a:rPr lang="tr-TR" sz="4000" b="1" dirty="0" smtClean="0"/>
              <a:t> 1</a:t>
            </a:r>
            <a:br>
              <a:rPr lang="tr-TR" sz="4000" b="1" dirty="0" smtClean="0"/>
            </a:br>
            <a:r>
              <a:rPr lang="tr-TR" sz="4000" b="1" dirty="0" smtClean="0"/>
              <a:t>Course </a:t>
            </a:r>
            <a:r>
              <a:rPr lang="tr-TR" sz="4000" b="1" dirty="0" err="1" smtClean="0"/>
              <a:t>Introduction</a:t>
            </a:r>
            <a:r>
              <a:rPr lang="tr-TR" sz="4000" b="1" dirty="0" smtClean="0"/>
              <a:t> </a:t>
            </a:r>
            <a:r>
              <a:rPr lang="tr-TR" sz="4000" b="1" dirty="0"/>
              <a:t/>
            </a:r>
            <a:br>
              <a:rPr lang="tr-TR" sz="4000" b="1" dirty="0"/>
            </a:b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2990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" b="8831"/>
          <a:stretch>
            <a:fillRect/>
          </a:stretch>
        </p:blipFill>
        <p:spPr>
          <a:xfrm rot="240000">
            <a:off x="2098675" y="350838"/>
            <a:ext cx="4773613" cy="3597275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95536" y="4365104"/>
            <a:ext cx="8280920" cy="2088232"/>
          </a:xfrm>
        </p:spPr>
        <p:txBody>
          <a:bodyPr>
            <a:noAutofit/>
          </a:bodyPr>
          <a:lstStyle/>
          <a:p>
            <a:r>
              <a:rPr lang="tr-TR" sz="2500" b="1" dirty="0" err="1" smtClean="0"/>
              <a:t>Follow-up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letter</a:t>
            </a:r>
            <a:r>
              <a:rPr lang="tr-TR" sz="2500" b="1" dirty="0" smtClean="0"/>
              <a:t> (</a:t>
            </a:r>
            <a:r>
              <a:rPr lang="tr-TR" sz="2500" b="1" dirty="0" err="1" smtClean="0"/>
              <a:t>n.phr</a:t>
            </a:r>
            <a:r>
              <a:rPr lang="tr-TR" sz="2500" b="1" dirty="0" smtClean="0"/>
              <a:t>. )</a:t>
            </a:r>
          </a:p>
          <a:p>
            <a:endParaRPr lang="tr-TR" sz="2500" dirty="0" smtClean="0"/>
          </a:p>
          <a:p>
            <a:r>
              <a:rPr lang="tr-TR" sz="2500" i="1" dirty="0" smtClean="0"/>
              <a:t>*</a:t>
            </a:r>
            <a:r>
              <a:rPr lang="en-US" sz="2500" i="1" dirty="0" smtClean="0"/>
              <a:t>A </a:t>
            </a:r>
            <a:r>
              <a:rPr lang="en-US" sz="2500" i="1" dirty="0"/>
              <a:t>follow-up letter is a document that applicants send to employers to make sure the company has received the applicant’s résumé and cover letter or application</a:t>
            </a:r>
            <a:endParaRPr lang="tr-TR" sz="2500" i="1" dirty="0"/>
          </a:p>
        </p:txBody>
      </p:sp>
    </p:spTree>
    <p:extLst>
      <p:ext uri="{BB962C8B-B14F-4D97-AF65-F5344CB8AC3E}">
        <p14:creationId xmlns:p14="http://schemas.microsoft.com/office/powerpoint/2010/main" val="11653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5840"/>
          <a:stretch>
            <a:fillRect/>
          </a:stretch>
        </p:blipFill>
        <p:spPr>
          <a:xfrm rot="240000">
            <a:off x="2171700" y="422275"/>
            <a:ext cx="4772025" cy="3598863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8489" y="4365104"/>
            <a:ext cx="7756264" cy="2088232"/>
          </a:xfrm>
        </p:spPr>
        <p:txBody>
          <a:bodyPr>
            <a:noAutofit/>
          </a:bodyPr>
          <a:lstStyle/>
          <a:p>
            <a:r>
              <a:rPr lang="tr-TR" sz="2500" b="1" dirty="0" smtClean="0"/>
              <a:t>Professional (n)</a:t>
            </a:r>
          </a:p>
          <a:p>
            <a:endParaRPr lang="tr-TR" sz="2500" b="1" dirty="0" smtClean="0"/>
          </a:p>
          <a:p>
            <a:r>
              <a:rPr lang="en-US" sz="2500" i="1" dirty="0" smtClean="0"/>
              <a:t>someone </a:t>
            </a:r>
            <a:r>
              <a:rPr lang="en-US" sz="2500" i="1" dirty="0"/>
              <a:t>who works in a job that needs special education and training, such as a doctor, lawyer, or </a:t>
            </a:r>
            <a:r>
              <a:rPr lang="en-US" sz="2500" i="1" dirty="0" smtClean="0"/>
              <a:t>architect</a:t>
            </a:r>
            <a:endParaRPr lang="tr-TR" sz="2500" i="1" dirty="0"/>
          </a:p>
        </p:txBody>
      </p:sp>
    </p:spTree>
    <p:extLst>
      <p:ext uri="{BB962C8B-B14F-4D97-AF65-F5344CB8AC3E}">
        <p14:creationId xmlns:p14="http://schemas.microsoft.com/office/powerpoint/2010/main" val="19411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8" b="6988"/>
          <a:stretch>
            <a:fillRect/>
          </a:stretch>
        </p:blipFill>
        <p:spPr>
          <a:xfrm rot="240000">
            <a:off x="2098675" y="422275"/>
            <a:ext cx="4773613" cy="3598863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11560" y="4509120"/>
            <a:ext cx="7756264" cy="1728192"/>
          </a:xfrm>
        </p:spPr>
        <p:txBody>
          <a:bodyPr>
            <a:noAutofit/>
          </a:bodyPr>
          <a:lstStyle/>
          <a:p>
            <a:r>
              <a:rPr lang="tr-TR" sz="2500" b="1" dirty="0" smtClean="0"/>
              <a:t>First </a:t>
            </a:r>
            <a:r>
              <a:rPr lang="tr-TR" sz="2500" b="1" dirty="0" err="1" smtClean="0"/>
              <a:t>degree</a:t>
            </a:r>
            <a:r>
              <a:rPr lang="tr-TR" sz="2500" b="1" dirty="0" smtClean="0"/>
              <a:t> (n)</a:t>
            </a:r>
          </a:p>
          <a:p>
            <a:endParaRPr lang="tr-TR" sz="2500" b="1" dirty="0" smtClean="0"/>
          </a:p>
          <a:p>
            <a:r>
              <a:rPr lang="en-US" sz="2500" i="1" dirty="0"/>
              <a:t>used to talk about a university degree such as a BA or a BSc, obtained by people who do not already have a degree</a:t>
            </a:r>
            <a:endParaRPr lang="tr-TR" sz="2500" i="1" dirty="0"/>
          </a:p>
        </p:txBody>
      </p:sp>
    </p:spTree>
    <p:extLst>
      <p:ext uri="{BB962C8B-B14F-4D97-AF65-F5344CB8AC3E}">
        <p14:creationId xmlns:p14="http://schemas.microsoft.com/office/powerpoint/2010/main" val="17918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r="5862"/>
          <a:stretch>
            <a:fillRect/>
          </a:stretch>
        </p:blipFill>
        <p:spPr>
          <a:xfrm rot="240000">
            <a:off x="2171700" y="279400"/>
            <a:ext cx="4772025" cy="3597275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7544" y="4149080"/>
            <a:ext cx="8568951" cy="2448272"/>
          </a:xfrm>
        </p:spPr>
        <p:txBody>
          <a:bodyPr>
            <a:noAutofit/>
          </a:bodyPr>
          <a:lstStyle/>
          <a:p>
            <a:r>
              <a:rPr lang="tr-TR" sz="2500" b="1" dirty="0" err="1" smtClean="0"/>
              <a:t>Graduate</a:t>
            </a:r>
            <a:endParaRPr lang="tr-TR" sz="2500" b="1" dirty="0" smtClean="0"/>
          </a:p>
          <a:p>
            <a:pPr marL="342900" indent="-342900">
              <a:buAutoNum type="arabicPeriod"/>
            </a:pPr>
            <a:r>
              <a:rPr lang="tr-TR" sz="2500" i="1" dirty="0" smtClean="0"/>
              <a:t>(n) s</a:t>
            </a:r>
            <a:r>
              <a:rPr lang="en-US" sz="2500" i="1" dirty="0" err="1" smtClean="0"/>
              <a:t>omeone</a:t>
            </a:r>
            <a:r>
              <a:rPr lang="en-US" sz="2500" i="1" dirty="0" smtClean="0"/>
              <a:t> </a:t>
            </a:r>
            <a:r>
              <a:rPr lang="en-US" sz="2500" i="1" dirty="0"/>
              <a:t>who has completed a university degree, especially a first degree </a:t>
            </a:r>
            <a:endParaRPr lang="tr-TR" sz="2500" i="1" dirty="0" smtClean="0"/>
          </a:p>
          <a:p>
            <a:pPr marL="342900" indent="-342900">
              <a:buAutoNum type="arabicPeriod"/>
            </a:pPr>
            <a:r>
              <a:rPr lang="tr-TR" sz="2500" i="1" dirty="0" smtClean="0"/>
              <a:t>(v) t</a:t>
            </a:r>
            <a:r>
              <a:rPr lang="en-US" sz="2500" i="1" dirty="0" smtClean="0"/>
              <a:t>o </a:t>
            </a:r>
            <a:r>
              <a:rPr lang="en-US" sz="2500" i="1" dirty="0"/>
              <a:t>obtain a degree, especially a first degree, from a college or university</a:t>
            </a:r>
            <a:endParaRPr lang="tr-TR" sz="2500" i="1" dirty="0"/>
          </a:p>
        </p:txBody>
      </p:sp>
    </p:spTree>
    <p:extLst>
      <p:ext uri="{BB962C8B-B14F-4D97-AF65-F5344CB8AC3E}">
        <p14:creationId xmlns:p14="http://schemas.microsoft.com/office/powerpoint/2010/main" val="13894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39553" y="2248347"/>
            <a:ext cx="8280920" cy="3877815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tr-TR" dirty="0" smtClean="0"/>
              <a:t>Teresa </a:t>
            </a:r>
            <a:r>
              <a:rPr lang="tr-TR" dirty="0" err="1" smtClean="0"/>
              <a:t>Fernandez</a:t>
            </a:r>
            <a:r>
              <a:rPr lang="tr-TR" dirty="0" smtClean="0"/>
              <a:t>, a </a:t>
            </a:r>
            <a:r>
              <a:rPr lang="tr-TR" dirty="0" err="1" smtClean="0"/>
              <a:t>recent</a:t>
            </a:r>
            <a:r>
              <a:rPr lang="tr-TR" dirty="0" smtClean="0"/>
              <a:t> </a:t>
            </a:r>
            <a:r>
              <a:rPr lang="tr-TR" dirty="0" err="1" smtClean="0"/>
              <a:t>graduate</a:t>
            </a:r>
            <a:r>
              <a:rPr lang="tr-TR" dirty="0" smtClean="0"/>
              <a:t>, is </a:t>
            </a:r>
            <a:r>
              <a:rPr lang="tr-TR" dirty="0" err="1" smtClean="0"/>
              <a:t>applying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job</a:t>
            </a:r>
            <a:r>
              <a:rPr lang="tr-TR" dirty="0" smtClean="0"/>
              <a:t> in marketing. </a:t>
            </a:r>
          </a:p>
          <a:p>
            <a:pPr>
              <a:lnSpc>
                <a:spcPct val="200000"/>
              </a:lnSpc>
            </a:pPr>
            <a:r>
              <a:rPr lang="tr-TR" dirty="0" err="1" smtClean="0"/>
              <a:t>Match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extracts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documents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conversations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stages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 </a:t>
            </a:r>
            <a:r>
              <a:rPr lang="tr-TR" dirty="0" err="1" smtClean="0"/>
              <a:t>application</a:t>
            </a:r>
            <a:r>
              <a:rPr lang="tr-TR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Do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i="1" dirty="0" err="1" smtClean="0"/>
              <a:t>exercises</a:t>
            </a:r>
            <a:r>
              <a:rPr lang="tr-TR" i="1" dirty="0" smtClean="0"/>
              <a:t> 1b</a:t>
            </a:r>
            <a:r>
              <a:rPr lang="tr-TR" i="1" dirty="0" smtClean="0"/>
              <a:t>, c, &amp; d.</a:t>
            </a:r>
            <a:endParaRPr lang="tr-TR" i="1" dirty="0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756263" cy="1054250"/>
          </a:xfrm>
        </p:spPr>
        <p:txBody>
          <a:bodyPr/>
          <a:lstStyle/>
          <a:p>
            <a:r>
              <a:rPr lang="tr-TR" sz="2500" dirty="0" err="1"/>
              <a:t>Identifying</a:t>
            </a:r>
            <a:r>
              <a:rPr lang="tr-TR" sz="2500" dirty="0"/>
              <a:t> </a:t>
            </a:r>
            <a:r>
              <a:rPr lang="tr-TR" sz="2500" dirty="0" err="1"/>
              <a:t>the</a:t>
            </a:r>
            <a:r>
              <a:rPr lang="tr-TR" sz="2500" dirty="0"/>
              <a:t> </a:t>
            </a:r>
            <a:r>
              <a:rPr lang="tr-TR" sz="2500" dirty="0" err="1"/>
              <a:t>stages</a:t>
            </a:r>
            <a:r>
              <a:rPr lang="tr-TR" sz="2500" dirty="0"/>
              <a:t> in </a:t>
            </a:r>
            <a:r>
              <a:rPr lang="tr-TR" sz="2500" dirty="0" err="1"/>
              <a:t>the</a:t>
            </a:r>
            <a:r>
              <a:rPr lang="tr-TR" sz="2500" dirty="0"/>
              <a:t> </a:t>
            </a:r>
            <a:r>
              <a:rPr lang="tr-TR" sz="2500" dirty="0" err="1"/>
              <a:t>job</a:t>
            </a:r>
            <a:r>
              <a:rPr lang="tr-TR" sz="2500" dirty="0"/>
              <a:t> </a:t>
            </a:r>
            <a:r>
              <a:rPr lang="tr-TR" sz="2500" dirty="0" err="1"/>
              <a:t>application</a:t>
            </a:r>
            <a:r>
              <a:rPr lang="tr-TR" sz="2500" dirty="0"/>
              <a:t> </a:t>
            </a:r>
            <a:r>
              <a:rPr lang="tr-TR" sz="2500" dirty="0" err="1"/>
              <a:t>process</a:t>
            </a:r>
            <a:r>
              <a:rPr lang="tr-TR" sz="2500" dirty="0"/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89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bru\Desktop\PCS 406\Thank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52367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&amp; Surname: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Office: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Office Phone Number: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E-mail: 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200" dirty="0" smtClean="0"/>
              <a:t>ABOUT YOUR INSTRUCTOR </a:t>
            </a:r>
            <a:endParaRPr lang="tr-TR" sz="4200" dirty="0"/>
          </a:p>
        </p:txBody>
      </p:sp>
    </p:spTree>
    <p:extLst>
      <p:ext uri="{BB962C8B-B14F-4D97-AF65-F5344CB8AC3E}">
        <p14:creationId xmlns:p14="http://schemas.microsoft.com/office/powerpoint/2010/main" val="14235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132856"/>
            <a:ext cx="8049217" cy="44644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PCS 406 is a skill-based course focusing on the active and accurate use of English in a variety of post-graduate environments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course </a:t>
            </a:r>
            <a:r>
              <a:rPr lang="en-US" dirty="0" smtClean="0"/>
              <a:t>aims</a:t>
            </a:r>
            <a:r>
              <a:rPr lang="tr-TR" dirty="0" smtClean="0"/>
              <a:t>: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help students become acquainted with the procedures of job-hunting  </a:t>
            </a:r>
            <a:endParaRPr lang="tr-TR" dirty="0" smtClean="0"/>
          </a:p>
          <a:p>
            <a:pPr lvl="1"/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help </a:t>
            </a:r>
            <a:r>
              <a:rPr lang="en-US" dirty="0"/>
              <a:t>them acquire the necessary language skills for high level professional performance  on the job. To this end, 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course includes CV writing, the writing of cover </a:t>
            </a:r>
            <a:r>
              <a:rPr lang="en-US" dirty="0" smtClean="0"/>
              <a:t>letters</a:t>
            </a:r>
            <a:r>
              <a:rPr lang="tr-TR" dirty="0" smtClean="0"/>
              <a:t>,</a:t>
            </a:r>
            <a:r>
              <a:rPr lang="en-US" dirty="0" smtClean="0"/>
              <a:t>  </a:t>
            </a:r>
            <a:r>
              <a:rPr lang="en-US" dirty="0"/>
              <a:t>interview skills, as well as socializing, telephoning, and holding meetings.  </a:t>
            </a:r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Course </a:t>
            </a:r>
            <a:r>
              <a:rPr lang="tr-TR" dirty="0" err="1" smtClean="0"/>
              <a:t>Description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54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200" b="1" dirty="0"/>
              <a:t>http://pcs406.cankaya.edu.tr/</a:t>
            </a: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7393" t="3261" r="21572" b="25762"/>
          <a:stretch/>
        </p:blipFill>
        <p:spPr bwMode="auto">
          <a:xfrm>
            <a:off x="611560" y="1484784"/>
            <a:ext cx="799288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31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Course </a:t>
            </a:r>
            <a:r>
              <a:rPr lang="tr-TR" dirty="0" err="1" smtClean="0"/>
              <a:t>Materials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26" name="Picture 2" descr="C:\Users\Ebru\Desktop\PCS 406\jobhunting book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4" y="2636912"/>
            <a:ext cx="3333549" cy="41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4860032" y="1988840"/>
            <a:ext cx="358672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Where</a:t>
            </a:r>
            <a:r>
              <a:rPr lang="tr-TR" dirty="0" smtClean="0"/>
              <a:t> can </a:t>
            </a:r>
            <a:r>
              <a:rPr lang="tr-TR" dirty="0" err="1" smtClean="0"/>
              <a:t>you</a:t>
            </a:r>
            <a:r>
              <a:rPr lang="tr-TR" dirty="0" smtClean="0"/>
              <a:t> buy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 </a:t>
            </a:r>
            <a:r>
              <a:rPr lang="tr-TR" dirty="0" err="1" smtClean="0"/>
              <a:t>book</a:t>
            </a:r>
            <a:r>
              <a:rPr lang="tr-TR" dirty="0" smtClean="0"/>
              <a:t> ?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4602176" y="3140968"/>
            <a:ext cx="4102433" cy="2854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Dünya Aktüel Kitabevi 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Aşağı Öveçler Mahallesi 1042. Cadde, 1330. Sokak, No: 3/1</a:t>
            </a:r>
            <a:br>
              <a:rPr lang="tr-TR" b="1" dirty="0" smtClean="0"/>
            </a:br>
            <a:r>
              <a:rPr lang="tr-TR" b="1" dirty="0" smtClean="0"/>
              <a:t>Dikmen Çankaya ANKARA</a:t>
            </a:r>
            <a:endParaRPr lang="tr-TR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378865" y="1988840"/>
            <a:ext cx="3383148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1. COURSE BOOK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08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62399" y="2492896"/>
            <a:ext cx="7745505" cy="3877815"/>
          </a:xfrm>
        </p:spPr>
        <p:txBody>
          <a:bodyPr/>
          <a:lstStyle/>
          <a:p>
            <a:r>
              <a:rPr lang="en-US" dirty="0" smtClean="0"/>
              <a:t>In addition to your course book, you need to get a copy of course pack which you will use throughout the course.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get the copy from the photocopy man Ali </a:t>
            </a:r>
            <a:r>
              <a:rPr lang="en-US" dirty="0" err="1" smtClean="0"/>
              <a:t>Bey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You need to bring both your course book and course pack in each lesson during the semester. </a:t>
            </a:r>
            <a:endParaRPr lang="en-US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4400" dirty="0"/>
              <a:t>Course </a:t>
            </a:r>
            <a:r>
              <a:rPr lang="tr-TR" sz="4400" dirty="0" err="1"/>
              <a:t>Materials</a:t>
            </a:r>
            <a:r>
              <a:rPr lang="tr-TR" sz="4400" dirty="0"/>
              <a:t> 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662399" y="2147750"/>
            <a:ext cx="3383148" cy="317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2</a:t>
            </a:r>
            <a:r>
              <a:rPr lang="tr-TR" dirty="0" smtClean="0"/>
              <a:t>. COURSE PACK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44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Students are required to attend classes and examinations. Minimum required attendance is 80% for class sessions per semester, which makes up </a:t>
            </a:r>
            <a:r>
              <a:rPr lang="tr-TR" u="sng" dirty="0" smtClean="0">
                <a:solidFill>
                  <a:srgbClr val="FF0000"/>
                </a:solidFill>
              </a:rPr>
              <a:t>6 </a:t>
            </a:r>
            <a:r>
              <a:rPr lang="en-US" u="sng" dirty="0" smtClean="0">
                <a:solidFill>
                  <a:srgbClr val="FF0000"/>
                </a:solidFill>
              </a:rPr>
              <a:t>hours </a:t>
            </a:r>
            <a:r>
              <a:rPr lang="en-US" u="sng" dirty="0">
                <a:solidFill>
                  <a:srgbClr val="FF0000"/>
                </a:solidFill>
              </a:rPr>
              <a:t>of absence at most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A </a:t>
            </a:r>
            <a:r>
              <a:rPr lang="en-GB" dirty="0"/>
              <a:t>student who does not </a:t>
            </a:r>
            <a:r>
              <a:rPr lang="en-GB" dirty="0" smtClean="0"/>
              <a:t>fulfil </a:t>
            </a:r>
            <a:r>
              <a:rPr lang="en-GB" dirty="0"/>
              <a:t>the requirement for attendance is not allowed to take the final exam for the semester concerned and is to repeat the </a:t>
            </a:r>
            <a:r>
              <a:rPr lang="en-GB" dirty="0" smtClean="0"/>
              <a:t>course</a:t>
            </a:r>
            <a:r>
              <a:rPr lang="tr-TR" dirty="0" smtClean="0"/>
              <a:t>.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  <a:p>
            <a:r>
              <a:rPr lang="en-US" dirty="0"/>
              <a:t>Students who miss an exam will not be given a make-up exam unless they submit an approved medical report or any other official document proving their excuse. </a:t>
            </a:r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/>
              <a:t>Attendance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1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3993306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tr-TR" dirty="0" err="1" smtClean="0"/>
              <a:t>Midterm</a:t>
            </a:r>
            <a:r>
              <a:rPr lang="tr-TR" dirty="0" smtClean="0"/>
              <a:t>: 30%</a:t>
            </a:r>
          </a:p>
          <a:p>
            <a:pPr>
              <a:lnSpc>
                <a:spcPct val="200000"/>
              </a:lnSpc>
            </a:pPr>
            <a:r>
              <a:rPr lang="tr-TR" dirty="0" err="1" smtClean="0"/>
              <a:t>In-class</a:t>
            </a:r>
            <a:r>
              <a:rPr lang="tr-TR" dirty="0" smtClean="0"/>
              <a:t> </a:t>
            </a:r>
            <a:r>
              <a:rPr lang="tr-TR" dirty="0" err="1"/>
              <a:t>W</a:t>
            </a:r>
            <a:r>
              <a:rPr lang="tr-TR" dirty="0" err="1" smtClean="0"/>
              <a:t>riting</a:t>
            </a:r>
            <a:r>
              <a:rPr lang="tr-TR" dirty="0" smtClean="0"/>
              <a:t>: 15%</a:t>
            </a:r>
          </a:p>
          <a:p>
            <a:pPr>
              <a:lnSpc>
                <a:spcPct val="200000"/>
              </a:lnSpc>
            </a:pPr>
            <a:r>
              <a:rPr lang="tr-TR" dirty="0" err="1" smtClean="0"/>
              <a:t>In-class</a:t>
            </a:r>
            <a:r>
              <a:rPr lang="tr-TR" dirty="0" smtClean="0"/>
              <a:t> Oral </a:t>
            </a:r>
            <a:r>
              <a:rPr lang="tr-TR" dirty="0" err="1"/>
              <a:t>P</a:t>
            </a:r>
            <a:r>
              <a:rPr lang="tr-TR" dirty="0" err="1" smtClean="0"/>
              <a:t>erformance</a:t>
            </a:r>
            <a:r>
              <a:rPr lang="tr-TR" dirty="0" smtClean="0"/>
              <a:t>: 10%</a:t>
            </a:r>
          </a:p>
          <a:p>
            <a:pPr>
              <a:lnSpc>
                <a:spcPct val="200000"/>
              </a:lnSpc>
            </a:pPr>
            <a:r>
              <a:rPr lang="tr-TR" dirty="0" err="1" smtClean="0"/>
              <a:t>Teacher</a:t>
            </a:r>
            <a:r>
              <a:rPr lang="tr-TR" dirty="0" smtClean="0"/>
              <a:t> </a:t>
            </a:r>
            <a:r>
              <a:rPr lang="tr-TR" dirty="0" err="1" smtClean="0"/>
              <a:t>Assessment</a:t>
            </a:r>
            <a:r>
              <a:rPr lang="tr-TR" dirty="0" smtClean="0"/>
              <a:t>: 5%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Final: 40 %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/>
              <a:t>Grading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94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675</Words>
  <Application>Microsoft Office PowerPoint</Application>
  <PresentationFormat>Ekran Gösterisi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Cilt</vt:lpstr>
      <vt:lpstr>ÇANKAYA UNIVERSITY  FOREIGN LANGUAGES UNIT </vt:lpstr>
      <vt:lpstr>JOB-HUNTING  Week 1 Course Introduction  </vt:lpstr>
      <vt:lpstr>ABOUT YOUR INSTRUCTOR </vt:lpstr>
      <vt:lpstr>Course Description </vt:lpstr>
      <vt:lpstr>http://pcs406.cankaya.edu.tr/</vt:lpstr>
      <vt:lpstr>Course Materials </vt:lpstr>
      <vt:lpstr>Course Materials </vt:lpstr>
      <vt:lpstr>Attendance</vt:lpstr>
      <vt:lpstr>Grading </vt:lpstr>
      <vt:lpstr>In-class Writing &amp; Oral Performance </vt:lpstr>
      <vt:lpstr>PowerPoint Sunusu</vt:lpstr>
      <vt:lpstr>Let’s Start </vt:lpstr>
      <vt:lpstr>JOB-HUNTING  Unit 1   Research &amp; Preparation  </vt:lpstr>
      <vt:lpstr>Identifying the stages in the job application process  </vt:lpstr>
      <vt:lpstr>Target Vocabulary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Identifying the stages in the job application process  </vt:lpstr>
      <vt:lpstr>PowerPoint Sunusu</vt:lpstr>
    </vt:vector>
  </TitlesOfParts>
  <Company>HEAVEN KILLERS RELEASE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PCS 406 Professional Communication Skills</dc:title>
  <dc:creator>Ebru</dc:creator>
  <cp:lastModifiedBy>Ebru</cp:lastModifiedBy>
  <cp:revision>26</cp:revision>
  <dcterms:created xsi:type="dcterms:W3CDTF">2014-02-04T08:56:30Z</dcterms:created>
  <dcterms:modified xsi:type="dcterms:W3CDTF">2014-02-18T08:48:30Z</dcterms:modified>
</cp:coreProperties>
</file>