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93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91" r:id="rId12"/>
    <p:sldId id="266" r:id="rId13"/>
    <p:sldId id="271" r:id="rId14"/>
    <p:sldId id="272" r:id="rId15"/>
    <p:sldId id="267" r:id="rId16"/>
    <p:sldId id="273" r:id="rId17"/>
    <p:sldId id="274" r:id="rId18"/>
    <p:sldId id="268" r:id="rId19"/>
    <p:sldId id="269" r:id="rId20"/>
    <p:sldId id="275" r:id="rId21"/>
    <p:sldId id="280" r:id="rId22"/>
    <p:sldId id="276" r:id="rId23"/>
    <p:sldId id="277" r:id="rId24"/>
    <p:sldId id="278" r:id="rId25"/>
    <p:sldId id="279" r:id="rId26"/>
    <p:sldId id="287" r:id="rId27"/>
    <p:sldId id="288" r:id="rId28"/>
    <p:sldId id="289" r:id="rId29"/>
    <p:sldId id="290" r:id="rId30"/>
    <p:sldId id="270" r:id="rId31"/>
    <p:sldId id="281" r:id="rId32"/>
    <p:sldId id="284" r:id="rId33"/>
    <p:sldId id="294" r:id="rId34"/>
    <p:sldId id="285" r:id="rId35"/>
    <p:sldId id="297" r:id="rId36"/>
    <p:sldId id="296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01A258-CAB3-489D-A2CD-E1B42B2529EE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5EE744-9B52-4C10-A669-78A9B9B8AF7E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258-CAB3-489D-A2CD-E1B42B2529EE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E744-9B52-4C10-A669-78A9B9B8AF7E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258-CAB3-489D-A2CD-E1B42B2529EE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E744-9B52-4C10-A669-78A9B9B8AF7E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258-CAB3-489D-A2CD-E1B42B2529EE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E744-9B52-4C10-A669-78A9B9B8AF7E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258-CAB3-489D-A2CD-E1B42B2529EE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E744-9B52-4C10-A669-78A9B9B8AF7E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258-CAB3-489D-A2CD-E1B42B2529EE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E744-9B52-4C10-A669-78A9B9B8AF7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258-CAB3-489D-A2CD-E1B42B2529EE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E744-9B52-4C10-A669-78A9B9B8AF7E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258-CAB3-489D-A2CD-E1B42B2529EE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E744-9B52-4C10-A669-78A9B9B8AF7E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258-CAB3-489D-A2CD-E1B42B2529EE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E744-9B52-4C10-A669-78A9B9B8AF7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258-CAB3-489D-A2CD-E1B42B2529EE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E744-9B52-4C10-A669-78A9B9B8AF7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A258-CAB3-489D-A2CD-E1B42B2529EE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E744-9B52-4C10-A669-78A9B9B8AF7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01A258-CAB3-489D-A2CD-E1B42B2529EE}" type="datetimeFigureOut">
              <a:rPr lang="tr-TR" smtClean="0"/>
              <a:t>03.02.2015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65EE744-9B52-4C10-A669-78A9B9B8AF7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87624" y="1772816"/>
            <a:ext cx="6777318" cy="1731982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PCS 406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5200" dirty="0"/>
              <a:t>Professional </a:t>
            </a:r>
            <a:r>
              <a:rPr lang="tr-TR" sz="5200" dirty="0" err="1"/>
              <a:t>Communication</a:t>
            </a:r>
            <a:r>
              <a:rPr lang="tr-TR" sz="5200" dirty="0"/>
              <a:t> </a:t>
            </a:r>
            <a:r>
              <a:rPr lang="tr-TR" sz="5200" dirty="0" err="1"/>
              <a:t>Skills</a:t>
            </a:r>
            <a:r>
              <a:rPr lang="tr-TR" sz="5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84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2060848"/>
            <a:ext cx="8193233" cy="43204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b="1" dirty="0" err="1"/>
              <a:t>Useful</a:t>
            </a:r>
            <a:r>
              <a:rPr lang="tr-TR" b="1" dirty="0"/>
              <a:t> Language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Academic</a:t>
            </a:r>
            <a:r>
              <a:rPr lang="tr-TR" b="1" dirty="0"/>
              <a:t> </a:t>
            </a:r>
            <a:r>
              <a:rPr lang="tr-TR" b="1" dirty="0" err="1" smtClean="0"/>
              <a:t>Qualifications</a:t>
            </a:r>
            <a:endParaRPr lang="tr-TR" b="1" dirty="0" smtClean="0"/>
          </a:p>
          <a:p>
            <a:pPr marL="0" indent="0" algn="ctr">
              <a:buNone/>
            </a:pPr>
            <a:endParaRPr lang="tr-TR" b="1" dirty="0"/>
          </a:p>
          <a:p>
            <a:r>
              <a:rPr lang="tr-TR" dirty="0" smtClean="0"/>
              <a:t>Complete (v) </a:t>
            </a:r>
          </a:p>
          <a:p>
            <a:pPr lvl="1"/>
            <a:r>
              <a:rPr lang="tr-TR" dirty="0"/>
              <a:t>Complete </a:t>
            </a:r>
            <a:r>
              <a:rPr lang="tr-TR" dirty="0" err="1"/>
              <a:t>Master’s</a:t>
            </a:r>
            <a:r>
              <a:rPr lang="tr-TR" dirty="0"/>
              <a:t> in </a:t>
            </a:r>
            <a:r>
              <a:rPr lang="tr-TR" dirty="0" err="1"/>
              <a:t>Criminology</a:t>
            </a:r>
            <a:r>
              <a:rPr lang="tr-TR" dirty="0"/>
              <a:t>/MBA/</a:t>
            </a:r>
            <a:r>
              <a:rPr lang="tr-TR" dirty="0" err="1"/>
              <a:t>Ph.D</a:t>
            </a:r>
            <a:r>
              <a:rPr lang="tr-TR" dirty="0"/>
              <a:t>. </a:t>
            </a:r>
            <a:r>
              <a:rPr lang="tr-TR" dirty="0" err="1"/>
              <a:t>etc</a:t>
            </a:r>
            <a:r>
              <a:rPr lang="tr-TR" dirty="0"/>
              <a:t>.</a:t>
            </a:r>
          </a:p>
          <a:p>
            <a:pPr lvl="1"/>
            <a:endParaRPr lang="tr-TR" dirty="0"/>
          </a:p>
          <a:p>
            <a:r>
              <a:rPr lang="tr-TR" dirty="0" err="1"/>
              <a:t>Hold</a:t>
            </a:r>
            <a:r>
              <a:rPr lang="tr-TR" dirty="0"/>
              <a:t> (v)</a:t>
            </a:r>
          </a:p>
          <a:p>
            <a:pPr lvl="1"/>
            <a:r>
              <a:rPr lang="tr-TR" dirty="0" err="1"/>
              <a:t>Hold</a:t>
            </a:r>
            <a:r>
              <a:rPr lang="tr-TR" dirty="0"/>
              <a:t> an MBA in marketing/ a </a:t>
            </a:r>
            <a:r>
              <a:rPr lang="tr-TR" dirty="0" err="1"/>
              <a:t>Ph.D</a:t>
            </a:r>
            <a:r>
              <a:rPr lang="tr-TR" dirty="0"/>
              <a:t>. in </a:t>
            </a:r>
            <a:r>
              <a:rPr lang="tr-TR" dirty="0" err="1"/>
              <a:t>literature</a:t>
            </a:r>
            <a:r>
              <a:rPr lang="tr-TR" dirty="0"/>
              <a:t> </a:t>
            </a:r>
          </a:p>
          <a:p>
            <a:endParaRPr lang="tr-TR" dirty="0"/>
          </a:p>
          <a:p>
            <a:r>
              <a:rPr lang="tr-TR" dirty="0" err="1"/>
              <a:t>Obtain</a:t>
            </a:r>
            <a:r>
              <a:rPr lang="tr-TR" dirty="0"/>
              <a:t> (v)</a:t>
            </a:r>
          </a:p>
          <a:p>
            <a:pPr lvl="1"/>
            <a:r>
              <a:rPr lang="tr-TR" dirty="0" err="1"/>
              <a:t>Obtain</a:t>
            </a:r>
            <a:r>
              <a:rPr lang="tr-TR" dirty="0"/>
              <a:t> a </a:t>
            </a:r>
            <a:r>
              <a:rPr lang="tr-TR" dirty="0" err="1"/>
              <a:t>BSc</a:t>
            </a:r>
            <a:r>
              <a:rPr lang="tr-TR" dirty="0"/>
              <a:t> in </a:t>
            </a:r>
            <a:r>
              <a:rPr lang="tr-TR" dirty="0" err="1"/>
              <a:t>Computer</a:t>
            </a:r>
            <a:r>
              <a:rPr lang="tr-TR" dirty="0"/>
              <a:t> </a:t>
            </a:r>
            <a:r>
              <a:rPr lang="tr-TR" dirty="0" err="1"/>
              <a:t>science</a:t>
            </a:r>
            <a:r>
              <a:rPr lang="tr-TR" dirty="0"/>
              <a:t>/ an MA in </a:t>
            </a:r>
            <a:r>
              <a:rPr lang="tr-TR" dirty="0" err="1"/>
              <a:t>language</a:t>
            </a:r>
            <a:r>
              <a:rPr lang="tr-TR" dirty="0"/>
              <a:t> </a:t>
            </a:r>
            <a:r>
              <a:rPr lang="tr-TR" dirty="0" err="1"/>
              <a:t>teaching</a:t>
            </a:r>
            <a:r>
              <a:rPr lang="tr-TR" dirty="0"/>
              <a:t> </a:t>
            </a:r>
          </a:p>
          <a:p>
            <a:pPr lvl="1"/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err="1"/>
              <a:t>Researching</a:t>
            </a:r>
            <a:r>
              <a:rPr lang="tr-TR" b="1" dirty="0"/>
              <a:t> Yourself </a:t>
            </a:r>
            <a:br>
              <a:rPr lang="tr-TR" b="1" dirty="0"/>
            </a:br>
            <a:r>
              <a:rPr lang="tr-TR" sz="2800" b="1" dirty="0" err="1"/>
              <a:t>Your</a:t>
            </a:r>
            <a:r>
              <a:rPr lang="tr-TR" sz="2800" b="1" dirty="0"/>
              <a:t> </a:t>
            </a:r>
            <a:r>
              <a:rPr lang="tr-TR" sz="2800" b="1" dirty="0" err="1"/>
              <a:t>Qualifications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38012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WEEK 3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3608" y="3767862"/>
            <a:ext cx="7056784" cy="1821378"/>
          </a:xfrm>
        </p:spPr>
        <p:txBody>
          <a:bodyPr>
            <a:normAutofit/>
          </a:bodyPr>
          <a:lstStyle/>
          <a:p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31913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 smtClean="0"/>
              <a:t>Employers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ask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transferable</a:t>
            </a:r>
            <a:r>
              <a:rPr lang="tr-TR" dirty="0" smtClean="0"/>
              <a:t> </a:t>
            </a:r>
            <a:r>
              <a:rPr lang="tr-TR" dirty="0" err="1" smtClean="0"/>
              <a:t>skills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competencies</a:t>
            </a:r>
            <a:r>
              <a:rPr lang="tr-TR" dirty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think</a:t>
            </a:r>
            <a:r>
              <a:rPr lang="tr-TR" dirty="0" smtClean="0"/>
              <a:t> </a:t>
            </a:r>
            <a:r>
              <a:rPr lang="tr-TR" dirty="0" err="1" smtClean="0"/>
              <a:t>necessary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a </a:t>
            </a:r>
            <a:r>
              <a:rPr lang="tr-TR" dirty="0" err="1" smtClean="0"/>
              <a:t>particular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r>
              <a:rPr lang="tr-TR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Reviewing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previous</a:t>
            </a:r>
            <a:r>
              <a:rPr lang="tr-TR" dirty="0" smtClean="0"/>
              <a:t> </a:t>
            </a:r>
            <a:r>
              <a:rPr lang="tr-TR" dirty="0" err="1" smtClean="0"/>
              <a:t>experience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help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identify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transferable</a:t>
            </a:r>
            <a:r>
              <a:rPr lang="tr-TR" dirty="0" smtClean="0"/>
              <a:t> </a:t>
            </a:r>
            <a:r>
              <a:rPr lang="tr-TR" dirty="0" err="1" smtClean="0"/>
              <a:t>skills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recognise</a:t>
            </a:r>
            <a:r>
              <a:rPr lang="tr-TR" dirty="0" smtClean="0"/>
              <a:t> </a:t>
            </a:r>
            <a:r>
              <a:rPr lang="tr-TR" dirty="0" err="1" smtClean="0"/>
              <a:t>jobs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qualified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79512" y="570156"/>
            <a:ext cx="8964488" cy="1054250"/>
          </a:xfrm>
        </p:spPr>
        <p:txBody>
          <a:bodyPr/>
          <a:lstStyle/>
          <a:p>
            <a:pPr algn="l"/>
            <a:r>
              <a:rPr lang="tr-TR" sz="3700" b="1" dirty="0" err="1" smtClean="0"/>
              <a:t>Highlighting</a:t>
            </a:r>
            <a:r>
              <a:rPr lang="tr-TR" sz="3700" b="1" dirty="0" smtClean="0"/>
              <a:t> </a:t>
            </a:r>
            <a:r>
              <a:rPr lang="tr-TR" sz="3700" b="1" dirty="0" err="1" smtClean="0"/>
              <a:t>your</a:t>
            </a:r>
            <a:r>
              <a:rPr lang="tr-TR" sz="3700" b="1" dirty="0" smtClean="0"/>
              <a:t> </a:t>
            </a:r>
            <a:r>
              <a:rPr lang="tr-TR" sz="3700" b="1" dirty="0" err="1" smtClean="0"/>
              <a:t>skills</a:t>
            </a:r>
            <a:r>
              <a:rPr lang="tr-TR" sz="3700" b="1" dirty="0" smtClean="0"/>
              <a:t> </a:t>
            </a:r>
            <a:r>
              <a:rPr lang="tr-TR" sz="3700" b="1" dirty="0" err="1" smtClean="0"/>
              <a:t>and</a:t>
            </a:r>
            <a:r>
              <a:rPr lang="tr-TR" sz="3700" b="1" dirty="0" smtClean="0"/>
              <a:t> </a:t>
            </a:r>
            <a:r>
              <a:rPr lang="tr-TR" sz="3700" b="1" dirty="0" err="1" smtClean="0"/>
              <a:t>experience</a:t>
            </a:r>
            <a:r>
              <a:rPr lang="tr-TR" sz="3700" b="1" dirty="0" smtClean="0"/>
              <a:t> </a:t>
            </a:r>
            <a:endParaRPr lang="tr-TR" sz="3700" b="1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51520" y="5949280"/>
            <a:ext cx="1656184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Job-hunting</a:t>
            </a:r>
            <a:endParaRPr lang="tr-TR" b="1" dirty="0" smtClean="0"/>
          </a:p>
          <a:p>
            <a:pPr algn="ctr"/>
            <a:r>
              <a:rPr lang="tr-TR" b="1" dirty="0" smtClean="0"/>
              <a:t>P. 11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094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TARGET VOCABULARY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3608" y="3767862"/>
            <a:ext cx="7056784" cy="1821378"/>
          </a:xfrm>
        </p:spPr>
        <p:txBody>
          <a:bodyPr>
            <a:normAutofit/>
          </a:bodyPr>
          <a:lstStyle/>
          <a:p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5490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Yer Tutucusu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r="5680"/>
          <a:stretch>
            <a:fillRect/>
          </a:stretch>
        </p:blipFill>
        <p:spPr/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395536" y="4725144"/>
            <a:ext cx="8049217" cy="1800200"/>
          </a:xfrm>
        </p:spPr>
        <p:txBody>
          <a:bodyPr>
            <a:normAutofit fontScale="77500" lnSpcReduction="20000"/>
          </a:bodyPr>
          <a:lstStyle/>
          <a:p>
            <a:r>
              <a:rPr lang="tr-TR" sz="3100" b="1" dirty="0" err="1" smtClean="0"/>
              <a:t>Transferable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Skills</a:t>
            </a:r>
            <a:r>
              <a:rPr lang="tr-TR" sz="3100" b="1" dirty="0" smtClean="0"/>
              <a:t> (</a:t>
            </a:r>
            <a:r>
              <a:rPr lang="tr-TR" sz="3100" b="1" dirty="0" err="1" smtClean="0"/>
              <a:t>adj.phr</a:t>
            </a:r>
            <a:r>
              <a:rPr lang="tr-TR" sz="3100" b="1" dirty="0" smtClean="0"/>
              <a:t>.)</a:t>
            </a:r>
          </a:p>
          <a:p>
            <a:endParaRPr lang="tr-TR" sz="2800" b="1" dirty="0" smtClean="0"/>
          </a:p>
          <a:p>
            <a:r>
              <a:rPr lang="en-US" sz="2800" i="1" dirty="0"/>
              <a:t>any </a:t>
            </a:r>
            <a:r>
              <a:rPr lang="tr-TR" sz="2800" i="1" dirty="0" err="1" smtClean="0"/>
              <a:t>talent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developed</a:t>
            </a:r>
            <a:r>
              <a:rPr lang="tr-TR" sz="2800" i="1" dirty="0" smtClean="0"/>
              <a:t> </a:t>
            </a:r>
            <a:r>
              <a:rPr lang="en-US" sz="2800" i="1" dirty="0" smtClean="0"/>
              <a:t>and </a:t>
            </a:r>
            <a:r>
              <a:rPr lang="tr-TR" sz="2800" i="1" dirty="0" err="1" smtClean="0"/>
              <a:t>able</a:t>
            </a:r>
            <a:r>
              <a:rPr lang="en-US" sz="2800" i="1" dirty="0" smtClean="0"/>
              <a:t> </a:t>
            </a:r>
            <a:r>
              <a:rPr lang="en-US" sz="2800" i="1" dirty="0"/>
              <a:t>to be used in </a:t>
            </a:r>
            <a:r>
              <a:rPr lang="tr-TR" sz="2800" i="1" dirty="0" err="1" smtClean="0"/>
              <a:t>different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areas</a:t>
            </a:r>
            <a:r>
              <a:rPr lang="tr-TR" sz="2800" i="1" dirty="0" smtClean="0"/>
              <a:t> of life, </a:t>
            </a:r>
            <a:r>
              <a:rPr lang="tr-TR" sz="2800" i="1" dirty="0" err="1" smtClean="0"/>
              <a:t>especially</a:t>
            </a:r>
            <a:r>
              <a:rPr lang="tr-TR" sz="2800" i="1" dirty="0" smtClean="0"/>
              <a:t> in </a:t>
            </a:r>
            <a:r>
              <a:rPr lang="tr-TR" sz="2800" i="1" dirty="0" err="1" smtClean="0"/>
              <a:t>employment</a:t>
            </a:r>
            <a:r>
              <a:rPr lang="tr-TR" sz="2800" i="1" dirty="0" smtClean="0"/>
              <a:t>. 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9297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Yer Tutucus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" b="3933"/>
          <a:stretch>
            <a:fillRect/>
          </a:stretch>
        </p:blipFill>
        <p:spPr/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251520" y="4653136"/>
            <a:ext cx="8568952" cy="1728192"/>
          </a:xfrm>
        </p:spPr>
        <p:txBody>
          <a:bodyPr>
            <a:noAutofit/>
          </a:bodyPr>
          <a:lstStyle/>
          <a:p>
            <a:r>
              <a:rPr lang="tr-TR" sz="2800" b="1" dirty="0" err="1" smtClean="0"/>
              <a:t>Conduct</a:t>
            </a:r>
            <a:r>
              <a:rPr lang="tr-TR" sz="2800" b="1" dirty="0" smtClean="0"/>
              <a:t> a </a:t>
            </a:r>
            <a:r>
              <a:rPr lang="tr-TR" sz="2800" b="1" dirty="0" err="1" smtClean="0"/>
              <a:t>survey</a:t>
            </a:r>
            <a:r>
              <a:rPr lang="tr-TR" sz="2800" b="1" dirty="0" smtClean="0"/>
              <a:t> (v. </a:t>
            </a:r>
            <a:r>
              <a:rPr lang="tr-TR" sz="2800" b="1" dirty="0" err="1" smtClean="0"/>
              <a:t>phr</a:t>
            </a:r>
            <a:r>
              <a:rPr lang="tr-TR" sz="2800" b="1" dirty="0" smtClean="0"/>
              <a:t>.)</a:t>
            </a:r>
          </a:p>
          <a:p>
            <a:endParaRPr lang="tr-TR" sz="2000" b="1" dirty="0" smtClean="0"/>
          </a:p>
          <a:p>
            <a:r>
              <a:rPr lang="en-US" sz="2800" b="1" dirty="0"/>
              <a:t>	</a:t>
            </a:r>
            <a:r>
              <a:rPr lang="en-US" sz="2800" i="1" dirty="0"/>
              <a:t>to </a:t>
            </a:r>
            <a:r>
              <a:rPr lang="tr-TR" sz="2800" i="1" dirty="0" smtClean="0"/>
              <a:t>do </a:t>
            </a:r>
            <a:r>
              <a:rPr lang="en-US" sz="2800" i="1" dirty="0" smtClean="0"/>
              <a:t>a </a:t>
            </a:r>
            <a:r>
              <a:rPr lang="tr-TR" sz="2800" i="1" dirty="0" err="1" smtClean="0"/>
              <a:t>study</a:t>
            </a:r>
            <a:r>
              <a:rPr lang="tr-TR" sz="2800" i="1" dirty="0" smtClean="0"/>
              <a:t> </a:t>
            </a:r>
            <a:r>
              <a:rPr lang="en-US" sz="2800" i="1" dirty="0" smtClean="0"/>
              <a:t>in </a:t>
            </a:r>
            <a:r>
              <a:rPr lang="en-US" sz="2800" i="1" dirty="0"/>
              <a:t>order to get information or prove facts</a:t>
            </a:r>
            <a:endParaRPr lang="tr-TR" sz="2800" i="1" dirty="0"/>
          </a:p>
        </p:txBody>
      </p:sp>
    </p:spTree>
    <p:extLst>
      <p:ext uri="{BB962C8B-B14F-4D97-AF65-F5344CB8AC3E}">
        <p14:creationId xmlns:p14="http://schemas.microsoft.com/office/powerpoint/2010/main" val="1939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Yer Tutucusu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0" r="19400"/>
          <a:stretch>
            <a:fillRect/>
          </a:stretch>
        </p:blipFill>
        <p:spPr/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688488" y="4797152"/>
            <a:ext cx="8059975" cy="1728192"/>
          </a:xfrm>
        </p:spPr>
        <p:txBody>
          <a:bodyPr>
            <a:normAutofit fontScale="92500" lnSpcReduction="20000"/>
          </a:bodyPr>
          <a:lstStyle/>
          <a:p>
            <a:r>
              <a:rPr lang="tr-TR" sz="2400" b="1" dirty="0" err="1" smtClean="0"/>
              <a:t>Resolve</a:t>
            </a:r>
            <a:r>
              <a:rPr lang="tr-TR" sz="2400" b="1" dirty="0" smtClean="0"/>
              <a:t> (v)</a:t>
            </a:r>
          </a:p>
          <a:p>
            <a:r>
              <a:rPr lang="en-US" sz="2400" i="1" dirty="0"/>
              <a:t>to find a satisfactory way of dealing with a problem or </a:t>
            </a:r>
            <a:r>
              <a:rPr lang="en-US" sz="2400" i="1" dirty="0" smtClean="0"/>
              <a:t>difficulty</a:t>
            </a:r>
            <a:endParaRPr lang="tr-TR" sz="2400" i="1" dirty="0" smtClean="0"/>
          </a:p>
          <a:p>
            <a:endParaRPr lang="tr-TR" sz="2400" i="1" dirty="0" smtClean="0"/>
          </a:p>
          <a:p>
            <a:r>
              <a:rPr lang="tr-TR" sz="2400" b="1" i="1" dirty="0" err="1" smtClean="0"/>
              <a:t>Resolve</a:t>
            </a:r>
            <a:r>
              <a:rPr lang="tr-TR" sz="2400" b="1" i="1" dirty="0" smtClean="0"/>
              <a:t> a </a:t>
            </a:r>
            <a:r>
              <a:rPr lang="tr-TR" sz="2400" b="1" i="1" dirty="0" err="1" smtClean="0"/>
              <a:t>dispute</a:t>
            </a:r>
            <a:r>
              <a:rPr lang="tr-TR" sz="2400" b="1" i="1" dirty="0" smtClean="0"/>
              <a:t> </a:t>
            </a:r>
          </a:p>
          <a:p>
            <a:r>
              <a:rPr lang="tr-TR" sz="2400" i="1" dirty="0" err="1" smtClean="0"/>
              <a:t>to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find</a:t>
            </a:r>
            <a:r>
              <a:rPr lang="tr-TR" sz="2400" i="1" dirty="0" smtClean="0"/>
              <a:t> a </a:t>
            </a:r>
            <a:r>
              <a:rPr lang="tr-TR" sz="2400" i="1" dirty="0" err="1" smtClean="0"/>
              <a:t>solution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for</a:t>
            </a:r>
            <a:r>
              <a:rPr lang="tr-TR" sz="2400" i="1" dirty="0" smtClean="0"/>
              <a:t> a </a:t>
            </a:r>
            <a:r>
              <a:rPr lang="tr-TR" sz="2400" i="1" dirty="0" err="1" smtClean="0"/>
              <a:t>disagreement</a:t>
            </a:r>
            <a:r>
              <a:rPr lang="tr-TR" sz="2400" i="1" dirty="0" smtClean="0"/>
              <a:t> </a:t>
            </a:r>
            <a:endParaRPr lang="tr-TR" sz="2400" i="1" dirty="0"/>
          </a:p>
        </p:txBody>
      </p:sp>
    </p:spTree>
    <p:extLst>
      <p:ext uri="{BB962C8B-B14F-4D97-AF65-F5344CB8AC3E}">
        <p14:creationId xmlns:p14="http://schemas.microsoft.com/office/powerpoint/2010/main" val="36888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Yer Tutucusu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r="17652"/>
          <a:stretch>
            <a:fillRect/>
          </a:stretch>
        </p:blipFill>
        <p:spPr/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323528" y="4653136"/>
            <a:ext cx="8496944" cy="1800200"/>
          </a:xfrm>
        </p:spPr>
        <p:txBody>
          <a:bodyPr>
            <a:normAutofit fontScale="92500" lnSpcReduction="20000"/>
          </a:bodyPr>
          <a:lstStyle/>
          <a:p>
            <a:r>
              <a:rPr lang="tr-TR" sz="2400" b="1" dirty="0" err="1" smtClean="0"/>
              <a:t>Implement</a:t>
            </a:r>
            <a:r>
              <a:rPr lang="tr-TR" sz="2400" b="1" dirty="0" smtClean="0"/>
              <a:t> (v)</a:t>
            </a:r>
          </a:p>
          <a:p>
            <a:r>
              <a:rPr lang="en-US" sz="2400" i="1" dirty="0"/>
              <a:t>to take action or make changes that you have officially decided </a:t>
            </a:r>
            <a:endParaRPr lang="tr-TR" sz="2400" i="1" dirty="0" smtClean="0"/>
          </a:p>
          <a:p>
            <a:endParaRPr lang="tr-TR" sz="2400" i="1" dirty="0" smtClean="0"/>
          </a:p>
          <a:p>
            <a:r>
              <a:rPr lang="tr-TR" sz="2400" b="1" i="1" dirty="0" err="1" smtClean="0"/>
              <a:t>Implement</a:t>
            </a:r>
            <a:r>
              <a:rPr lang="tr-TR" sz="2400" b="1" i="1" dirty="0" smtClean="0"/>
              <a:t> a plan </a:t>
            </a:r>
          </a:p>
          <a:p>
            <a:r>
              <a:rPr lang="tr-TR" sz="2400" i="1" dirty="0" err="1" smtClean="0"/>
              <a:t>To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take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action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for</a:t>
            </a:r>
            <a:r>
              <a:rPr lang="tr-TR" sz="2400" i="1" dirty="0" smtClean="0"/>
              <a:t> a plan</a:t>
            </a:r>
          </a:p>
          <a:p>
            <a:endParaRPr lang="tr-TR" sz="2400" b="1" i="1" dirty="0"/>
          </a:p>
        </p:txBody>
      </p:sp>
    </p:spTree>
    <p:extLst>
      <p:ext uri="{BB962C8B-B14F-4D97-AF65-F5344CB8AC3E}">
        <p14:creationId xmlns:p14="http://schemas.microsoft.com/office/powerpoint/2010/main" val="36888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83568" y="2076192"/>
            <a:ext cx="7745505" cy="3877815"/>
          </a:xfrm>
        </p:spPr>
        <p:txBody>
          <a:bodyPr/>
          <a:lstStyle/>
          <a:p>
            <a:r>
              <a:rPr lang="tr-TR" dirty="0" err="1" smtClean="0"/>
              <a:t>Discuss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questions</a:t>
            </a:r>
            <a:r>
              <a:rPr lang="tr-TR" dirty="0" smtClean="0"/>
              <a:t> in </a:t>
            </a:r>
            <a:r>
              <a:rPr lang="tr-TR" i="1" dirty="0" err="1" smtClean="0"/>
              <a:t>exercise</a:t>
            </a:r>
            <a:r>
              <a:rPr lang="tr-TR" i="1" dirty="0" smtClean="0"/>
              <a:t> 5a.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discussing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questions</a:t>
            </a:r>
            <a:r>
              <a:rPr lang="tr-TR" dirty="0"/>
              <a:t>, do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exercises</a:t>
            </a:r>
            <a:r>
              <a:rPr lang="tr-TR" i="1" dirty="0"/>
              <a:t> 5 b, c, f, g, </a:t>
            </a:r>
            <a:r>
              <a:rPr lang="tr-TR" i="1" dirty="0" smtClean="0"/>
              <a:t>h</a:t>
            </a:r>
          </a:p>
          <a:p>
            <a:pPr marL="0" indent="0">
              <a:buNone/>
            </a:pPr>
            <a:endParaRPr lang="tr-TR" i="1" dirty="0"/>
          </a:p>
          <a:p>
            <a:r>
              <a:rPr lang="tr-TR" i="1" dirty="0" err="1"/>
              <a:t>Exercise</a:t>
            </a:r>
            <a:r>
              <a:rPr lang="tr-TR" i="1" dirty="0"/>
              <a:t> 5j: </a:t>
            </a:r>
            <a:r>
              <a:rPr lang="tr-TR" dirty="0" err="1"/>
              <a:t>Identify</a:t>
            </a:r>
            <a:r>
              <a:rPr lang="tr-TR" dirty="0"/>
              <a:t> </a:t>
            </a:r>
            <a:r>
              <a:rPr lang="tr-TR" dirty="0" err="1"/>
              <a:t>three</a:t>
            </a:r>
            <a:r>
              <a:rPr lang="tr-TR" dirty="0"/>
              <a:t> of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transferable</a:t>
            </a:r>
            <a:r>
              <a:rPr lang="tr-TR" dirty="0"/>
              <a:t> </a:t>
            </a:r>
            <a:r>
              <a:rPr lang="tr-TR" dirty="0" err="1"/>
              <a:t>skills</a:t>
            </a:r>
            <a:r>
              <a:rPr lang="tr-TR" dirty="0"/>
              <a:t>. </a:t>
            </a:r>
            <a:r>
              <a:rPr lang="tr-TR" dirty="0" err="1"/>
              <a:t>Make</a:t>
            </a:r>
            <a:r>
              <a:rPr lang="tr-TR" dirty="0"/>
              <a:t> </a:t>
            </a:r>
            <a:r>
              <a:rPr lang="tr-TR" dirty="0" err="1"/>
              <a:t>notes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things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done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past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demonstrate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skills</a:t>
            </a:r>
            <a:r>
              <a:rPr lang="tr-TR" dirty="0"/>
              <a:t>.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phrases</a:t>
            </a:r>
            <a:r>
              <a:rPr lang="tr-TR" dirty="0"/>
              <a:t> in </a:t>
            </a:r>
            <a:r>
              <a:rPr lang="tr-TR" i="1" dirty="0" err="1"/>
              <a:t>Exercises</a:t>
            </a:r>
            <a:r>
              <a:rPr lang="tr-TR" i="1" dirty="0"/>
              <a:t> 5h&amp;i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/>
              <a:t>Highlighting</a:t>
            </a:r>
            <a:r>
              <a:rPr lang="tr-TR" sz="3200" b="1" dirty="0"/>
              <a:t> </a:t>
            </a:r>
            <a:r>
              <a:rPr lang="tr-TR" sz="3200" b="1" dirty="0" err="1"/>
              <a:t>your</a:t>
            </a:r>
            <a:r>
              <a:rPr lang="tr-TR" sz="3200" b="1" dirty="0"/>
              <a:t> </a:t>
            </a:r>
            <a:r>
              <a:rPr lang="tr-TR" sz="3200" b="1" dirty="0" err="1"/>
              <a:t>skills</a:t>
            </a:r>
            <a:r>
              <a:rPr lang="tr-TR" sz="3200" b="1" dirty="0"/>
              <a:t> </a:t>
            </a:r>
            <a:r>
              <a:rPr lang="tr-TR" sz="3200" b="1" dirty="0" err="1"/>
              <a:t>and</a:t>
            </a:r>
            <a:r>
              <a:rPr lang="tr-TR" sz="3200" b="1" dirty="0"/>
              <a:t> </a:t>
            </a:r>
            <a:r>
              <a:rPr lang="tr-TR" sz="3200" b="1" dirty="0" err="1"/>
              <a:t>experience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51520" y="5949280"/>
            <a:ext cx="1656184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Job-hunting</a:t>
            </a:r>
            <a:endParaRPr lang="tr-TR" b="1" dirty="0" smtClean="0"/>
          </a:p>
          <a:p>
            <a:pPr algn="ctr"/>
            <a:r>
              <a:rPr lang="tr-TR" b="1" dirty="0" smtClean="0"/>
              <a:t>P. 11-12-13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0684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2060848"/>
            <a:ext cx="8424936" cy="4349005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 smtClean="0"/>
              <a:t>Finding</a:t>
            </a:r>
            <a:r>
              <a:rPr lang="tr-TR" b="1" dirty="0" smtClean="0"/>
              <a:t> a </a:t>
            </a:r>
            <a:r>
              <a:rPr lang="tr-TR" b="1" dirty="0" err="1" smtClean="0"/>
              <a:t>job</a:t>
            </a:r>
            <a:r>
              <a:rPr lang="tr-TR" b="1" dirty="0" smtClean="0"/>
              <a:t> </a:t>
            </a:r>
          </a:p>
          <a:p>
            <a:pPr lvl="1"/>
            <a:r>
              <a:rPr lang="tr-TR" dirty="0" err="1" smtClean="0"/>
              <a:t>Once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know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yourself</a:t>
            </a:r>
            <a:r>
              <a:rPr lang="tr-TR" dirty="0" smtClean="0"/>
              <a:t>, it is time </a:t>
            </a:r>
            <a:r>
              <a:rPr lang="tr-TR" dirty="0" err="1" smtClean="0"/>
              <a:t>to</a:t>
            </a:r>
            <a:r>
              <a:rPr lang="tr-TR" dirty="0" smtClean="0"/>
              <a:t> start </a:t>
            </a:r>
            <a:r>
              <a:rPr lang="tr-TR" dirty="0" err="1" smtClean="0"/>
              <a:t>researching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market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finding</a:t>
            </a:r>
            <a:r>
              <a:rPr lang="tr-TR" dirty="0" smtClean="0"/>
              <a:t> </a:t>
            </a:r>
            <a:r>
              <a:rPr lang="tr-TR" dirty="0" err="1" smtClean="0"/>
              <a:t>out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abou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type</a:t>
            </a:r>
            <a:r>
              <a:rPr lang="tr-TR" dirty="0" smtClean="0"/>
              <a:t> of </a:t>
            </a:r>
            <a:r>
              <a:rPr lang="tr-TR" dirty="0" err="1" smtClean="0"/>
              <a:t>job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want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companies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organisatiıns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posts</a:t>
            </a:r>
            <a:endParaRPr lang="tr-TR" dirty="0" smtClean="0"/>
          </a:p>
          <a:p>
            <a:pPr lvl="1"/>
            <a:r>
              <a:rPr lang="tr-TR" dirty="0" err="1" smtClean="0"/>
              <a:t>Doing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help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male</a:t>
            </a:r>
            <a:r>
              <a:rPr lang="tr-TR" dirty="0" smtClean="0"/>
              <a:t> a </a:t>
            </a:r>
            <a:r>
              <a:rPr lang="tr-TR" dirty="0" err="1" smtClean="0"/>
              <a:t>short</a:t>
            </a:r>
            <a:r>
              <a:rPr lang="tr-TR" dirty="0" smtClean="0"/>
              <a:t> </a:t>
            </a:r>
            <a:r>
              <a:rPr lang="tr-TR" dirty="0" err="1" smtClean="0"/>
              <a:t>list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places</a:t>
            </a:r>
            <a:r>
              <a:rPr lang="tr-TR" dirty="0" smtClean="0"/>
              <a:t> </a:t>
            </a:r>
            <a:r>
              <a:rPr lang="tr-TR" dirty="0" err="1" smtClean="0"/>
              <a:t>where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would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work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dirty="0" err="1"/>
              <a:t>Discuss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questions</a:t>
            </a:r>
            <a:r>
              <a:rPr lang="tr-TR" dirty="0"/>
              <a:t> in </a:t>
            </a:r>
            <a:r>
              <a:rPr lang="tr-TR" i="1" dirty="0" err="1"/>
              <a:t>exercise</a:t>
            </a:r>
            <a:r>
              <a:rPr lang="tr-TR" i="1" dirty="0"/>
              <a:t> 6a.</a:t>
            </a:r>
          </a:p>
          <a:p>
            <a:pPr lvl="1"/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56263" cy="1054250"/>
          </a:xfrm>
        </p:spPr>
        <p:txBody>
          <a:bodyPr/>
          <a:lstStyle/>
          <a:p>
            <a:pPr algn="l"/>
            <a:r>
              <a:rPr lang="tr-TR" sz="4400" dirty="0" err="1" smtClean="0"/>
              <a:t>Researching</a:t>
            </a:r>
            <a:r>
              <a:rPr lang="tr-TR" sz="4400" dirty="0" smtClean="0"/>
              <a:t> </a:t>
            </a:r>
            <a:r>
              <a:rPr lang="tr-TR" sz="4400" dirty="0" err="1" smtClean="0"/>
              <a:t>the</a:t>
            </a:r>
            <a:r>
              <a:rPr lang="tr-TR" sz="4400" dirty="0" smtClean="0"/>
              <a:t> market </a:t>
            </a:r>
            <a:endParaRPr lang="tr-TR" sz="4400" dirty="0"/>
          </a:p>
        </p:txBody>
      </p:sp>
      <p:pic>
        <p:nvPicPr>
          <p:cNvPr id="1026" name="Picture 2" descr="C:\Users\Ebru\Desktop\pic\f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19" y="4509121"/>
            <a:ext cx="2846116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251520" y="5949280"/>
            <a:ext cx="1656184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Job-hunting</a:t>
            </a:r>
            <a:endParaRPr lang="tr-TR" b="1" dirty="0" smtClean="0"/>
          </a:p>
          <a:p>
            <a:pPr algn="ctr"/>
            <a:r>
              <a:rPr lang="tr-TR" b="1" dirty="0" smtClean="0"/>
              <a:t>P. 13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70205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UNIT 1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3608" y="3767862"/>
            <a:ext cx="7056784" cy="182137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RESEARCH &amp; PREPARATION</a:t>
            </a:r>
          </a:p>
          <a:p>
            <a:r>
              <a:rPr lang="tr-TR" sz="3600" b="1" dirty="0" smtClean="0"/>
              <a:t>WEEK 2, 3&amp; 4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41274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TARGET VOCABULARY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3608" y="3767862"/>
            <a:ext cx="7056784" cy="1821378"/>
          </a:xfrm>
        </p:spPr>
        <p:txBody>
          <a:bodyPr>
            <a:normAutofit/>
          </a:bodyPr>
          <a:lstStyle/>
          <a:p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27850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Yer Tutucusu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>
            <a:fillRect/>
          </a:stretch>
        </p:blipFill>
        <p:spPr/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688489" y="4869160"/>
            <a:ext cx="7756264" cy="1512168"/>
          </a:xfrm>
        </p:spPr>
        <p:txBody>
          <a:bodyPr/>
          <a:lstStyle/>
          <a:p>
            <a:r>
              <a:rPr lang="tr-TR" sz="2000" b="1" dirty="0" err="1" smtClean="0"/>
              <a:t>Headhunter</a:t>
            </a:r>
            <a:r>
              <a:rPr lang="tr-TR" sz="2000" b="1" dirty="0" smtClean="0"/>
              <a:t> (n)</a:t>
            </a:r>
          </a:p>
          <a:p>
            <a:endParaRPr lang="tr-TR" sz="2000" b="1" dirty="0" smtClean="0"/>
          </a:p>
          <a:p>
            <a:r>
              <a:rPr lang="en-US" sz="2000" i="1" dirty="0" smtClean="0"/>
              <a:t>someone </a:t>
            </a:r>
            <a:r>
              <a:rPr lang="en-US" sz="2000" i="1" dirty="0"/>
              <a:t>who finds people with the right skills and experience to do particular jobs, and who tries to persuade them to leave their present jobs</a:t>
            </a:r>
            <a:endParaRPr lang="tr-TR" sz="2000" i="1" dirty="0"/>
          </a:p>
        </p:txBody>
      </p:sp>
    </p:spTree>
    <p:extLst>
      <p:ext uri="{BB962C8B-B14F-4D97-AF65-F5344CB8AC3E}">
        <p14:creationId xmlns:p14="http://schemas.microsoft.com/office/powerpoint/2010/main" val="21161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688488" y="4725144"/>
            <a:ext cx="7987968" cy="1656184"/>
          </a:xfrm>
        </p:spPr>
        <p:txBody>
          <a:bodyPr>
            <a:normAutofit fontScale="92500" lnSpcReduction="10000"/>
          </a:bodyPr>
          <a:lstStyle/>
          <a:p>
            <a:r>
              <a:rPr lang="tr-TR" sz="2000" b="1" dirty="0" err="1" smtClean="0"/>
              <a:t>Recruit</a:t>
            </a:r>
            <a:r>
              <a:rPr lang="tr-TR" sz="2000" b="1" dirty="0" smtClean="0"/>
              <a:t> (v)</a:t>
            </a:r>
          </a:p>
          <a:p>
            <a:endParaRPr lang="tr-TR" sz="2000" b="1" dirty="0" smtClean="0"/>
          </a:p>
          <a:p>
            <a:r>
              <a:rPr lang="tr-TR" sz="2000" i="1" dirty="0" smtClean="0"/>
              <a:t>t</a:t>
            </a:r>
            <a:r>
              <a:rPr lang="en-US" sz="2000" i="1" dirty="0" smtClean="0"/>
              <a:t>o </a:t>
            </a:r>
            <a:r>
              <a:rPr lang="en-US" sz="2000" i="1" dirty="0"/>
              <a:t>find new people to join a company, an organization, the armed </a:t>
            </a:r>
            <a:r>
              <a:rPr lang="en-US" sz="2000" i="1" dirty="0" smtClean="0"/>
              <a:t>forces</a:t>
            </a:r>
            <a:r>
              <a:rPr lang="en-US" sz="2000" i="1" dirty="0"/>
              <a:t>, </a:t>
            </a:r>
            <a:r>
              <a:rPr lang="en-US" sz="2000" i="1" dirty="0" err="1" smtClean="0"/>
              <a:t>etc</a:t>
            </a:r>
            <a:endParaRPr lang="tr-TR" sz="2000" i="1" dirty="0" smtClean="0"/>
          </a:p>
          <a:p>
            <a:endParaRPr lang="tr-TR" sz="2000" i="1" dirty="0" smtClean="0"/>
          </a:p>
          <a:p>
            <a:r>
              <a:rPr lang="tr-TR" sz="2000" b="1" i="1" dirty="0" err="1" smtClean="0"/>
              <a:t>Recruitment</a:t>
            </a:r>
            <a:r>
              <a:rPr lang="tr-TR" sz="2000" b="1" i="1" dirty="0" smtClean="0"/>
              <a:t> (n)</a:t>
            </a:r>
            <a:endParaRPr lang="tr-TR" sz="2000" b="1" i="1" dirty="0"/>
          </a:p>
        </p:txBody>
      </p:sp>
      <p:pic>
        <p:nvPicPr>
          <p:cNvPr id="15" name="Resim Yer Tutucusu 1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 b="127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688489" y="4941168"/>
            <a:ext cx="7756264" cy="1656184"/>
          </a:xfrm>
        </p:spPr>
        <p:txBody>
          <a:bodyPr/>
          <a:lstStyle/>
          <a:p>
            <a:r>
              <a:rPr lang="tr-TR" sz="2400" b="1" dirty="0" err="1" smtClean="0"/>
              <a:t>Working-knowledge</a:t>
            </a:r>
            <a:r>
              <a:rPr lang="tr-TR" sz="2400" b="1" dirty="0" smtClean="0"/>
              <a:t> (n)</a:t>
            </a:r>
          </a:p>
          <a:p>
            <a:endParaRPr lang="tr-TR" sz="2000" b="1" dirty="0" smtClean="0"/>
          </a:p>
          <a:p>
            <a:r>
              <a:rPr lang="en-US" sz="2000" i="1" dirty="0" smtClean="0"/>
              <a:t>the </a:t>
            </a:r>
            <a:r>
              <a:rPr lang="en-US" sz="2000" i="1" dirty="0"/>
              <a:t>knowledge that </a:t>
            </a:r>
            <a:r>
              <a:rPr lang="en-US" sz="2000" i="1" dirty="0" smtClean="0"/>
              <a:t>would </a:t>
            </a:r>
            <a:r>
              <a:rPr lang="en-US" sz="2000" i="1" dirty="0"/>
              <a:t>enable you to actually perform the job function</a:t>
            </a:r>
            <a:endParaRPr lang="tr-TR" sz="2000" i="1" dirty="0"/>
          </a:p>
        </p:txBody>
      </p:sp>
      <p:pic>
        <p:nvPicPr>
          <p:cNvPr id="9" name="Resim Yer Tutucusu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2" b="17372"/>
          <a:stretch>
            <a:fillRect/>
          </a:stretch>
        </p:blipFill>
        <p:spPr>
          <a:xfrm rot="240000">
            <a:off x="1685034" y="374658"/>
            <a:ext cx="5477576" cy="4129875"/>
          </a:xfrm>
        </p:spPr>
      </p:pic>
    </p:spTree>
    <p:extLst>
      <p:ext uri="{BB962C8B-B14F-4D97-AF65-F5344CB8AC3E}">
        <p14:creationId xmlns:p14="http://schemas.microsoft.com/office/powerpoint/2010/main" val="21161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Yer Tutucus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3069"/>
          <a:stretch>
            <a:fillRect/>
          </a:stretch>
        </p:blipFill>
        <p:spPr/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688489" y="4797152"/>
            <a:ext cx="7756264" cy="1332016"/>
          </a:xfrm>
        </p:spPr>
        <p:txBody>
          <a:bodyPr>
            <a:normAutofit lnSpcReduction="10000"/>
          </a:bodyPr>
          <a:lstStyle/>
          <a:p>
            <a:r>
              <a:rPr lang="tr-TR" sz="2000" b="1" dirty="0" smtClean="0"/>
              <a:t>On-</a:t>
            </a:r>
            <a:r>
              <a:rPr lang="tr-TR" sz="2000" b="1" dirty="0" err="1" smtClean="0"/>
              <a:t>target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earnings</a:t>
            </a:r>
            <a:r>
              <a:rPr lang="tr-TR" sz="2000" b="1" dirty="0" smtClean="0"/>
              <a:t> (n. </a:t>
            </a:r>
            <a:r>
              <a:rPr lang="tr-TR" sz="2000" b="1" dirty="0" err="1"/>
              <a:t>p</a:t>
            </a:r>
            <a:r>
              <a:rPr lang="tr-TR" sz="2000" b="1" dirty="0" err="1" smtClean="0"/>
              <a:t>hr</a:t>
            </a:r>
            <a:r>
              <a:rPr lang="tr-TR" sz="2000" b="1" dirty="0" smtClean="0"/>
              <a:t>.)</a:t>
            </a:r>
          </a:p>
          <a:p>
            <a:endParaRPr lang="tr-TR" sz="2000" b="1" dirty="0" smtClean="0"/>
          </a:p>
          <a:p>
            <a:r>
              <a:rPr lang="en-US" sz="2000" i="1" dirty="0"/>
              <a:t>a term used for sales jobs which means you will be paid if you meet the sales target</a:t>
            </a:r>
            <a:endParaRPr lang="tr-TR" sz="2000" i="1" dirty="0"/>
          </a:p>
        </p:txBody>
      </p:sp>
    </p:spTree>
    <p:extLst>
      <p:ext uri="{BB962C8B-B14F-4D97-AF65-F5344CB8AC3E}">
        <p14:creationId xmlns:p14="http://schemas.microsoft.com/office/powerpoint/2010/main" val="21161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Yer Tutucusu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8680"/>
          <a:stretch>
            <a:fillRect/>
          </a:stretch>
        </p:blipFill>
        <p:spPr/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688489" y="5013176"/>
            <a:ext cx="7756264" cy="1115992"/>
          </a:xfrm>
        </p:spPr>
        <p:txBody>
          <a:bodyPr>
            <a:normAutofit lnSpcReduction="10000"/>
          </a:bodyPr>
          <a:lstStyle/>
          <a:p>
            <a:r>
              <a:rPr lang="tr-TR" sz="2400" b="1" dirty="0" smtClean="0"/>
              <a:t>Per </a:t>
            </a:r>
            <a:r>
              <a:rPr lang="tr-TR" sz="2400" b="1" dirty="0" err="1" smtClean="0"/>
              <a:t>annum</a:t>
            </a:r>
            <a:r>
              <a:rPr lang="tr-TR" sz="2400" b="1" dirty="0" smtClean="0"/>
              <a:t> (</a:t>
            </a:r>
            <a:r>
              <a:rPr lang="tr-TR" sz="2400" b="1" dirty="0" err="1" smtClean="0"/>
              <a:t>adv</a:t>
            </a:r>
            <a:r>
              <a:rPr lang="tr-TR" sz="2400" b="1" dirty="0" smtClean="0"/>
              <a:t>.)</a:t>
            </a:r>
          </a:p>
          <a:p>
            <a:endParaRPr lang="tr-TR" dirty="0" smtClean="0"/>
          </a:p>
          <a:p>
            <a:r>
              <a:rPr lang="tr-TR" sz="2400" i="1" dirty="0" err="1" smtClean="0"/>
              <a:t>for</a:t>
            </a:r>
            <a:r>
              <a:rPr lang="tr-TR" sz="2400" i="1" dirty="0" smtClean="0"/>
              <a:t> </a:t>
            </a:r>
            <a:r>
              <a:rPr lang="tr-TR" sz="2400" i="1" dirty="0" err="1"/>
              <a:t>each</a:t>
            </a:r>
            <a:r>
              <a:rPr lang="tr-TR" sz="2400" i="1" dirty="0"/>
              <a:t> </a:t>
            </a:r>
            <a:r>
              <a:rPr lang="tr-TR" sz="2400" i="1" dirty="0" err="1"/>
              <a:t>year</a:t>
            </a:r>
            <a:endParaRPr lang="tr-TR" sz="2400" i="1" dirty="0"/>
          </a:p>
        </p:txBody>
      </p:sp>
    </p:spTree>
    <p:extLst>
      <p:ext uri="{BB962C8B-B14F-4D97-AF65-F5344CB8AC3E}">
        <p14:creationId xmlns:p14="http://schemas.microsoft.com/office/powerpoint/2010/main" val="21161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8489" y="4941168"/>
            <a:ext cx="7756264" cy="1188000"/>
          </a:xfrm>
        </p:spPr>
        <p:txBody>
          <a:bodyPr>
            <a:normAutofit fontScale="92500"/>
          </a:bodyPr>
          <a:lstStyle/>
          <a:p>
            <a:r>
              <a:rPr lang="tr-TR" sz="2400" b="1" dirty="0" err="1" smtClean="0"/>
              <a:t>Resourceful</a:t>
            </a:r>
            <a:r>
              <a:rPr lang="tr-TR" sz="2400" b="1" dirty="0" smtClean="0"/>
              <a:t> (</a:t>
            </a:r>
            <a:r>
              <a:rPr lang="tr-TR" sz="2400" b="1" dirty="0" err="1" smtClean="0"/>
              <a:t>adj</a:t>
            </a:r>
            <a:r>
              <a:rPr lang="tr-TR" sz="2400" b="1" dirty="0" smtClean="0"/>
              <a:t>.)</a:t>
            </a:r>
          </a:p>
          <a:p>
            <a:endParaRPr lang="tr-TR" dirty="0" smtClean="0"/>
          </a:p>
          <a:p>
            <a:r>
              <a:rPr lang="en-US" sz="2400" i="1" dirty="0"/>
              <a:t>good at finding ways of doing things and solving problems, etc.</a:t>
            </a:r>
            <a:endParaRPr lang="tr-TR" sz="2400" i="1" dirty="0"/>
          </a:p>
        </p:txBody>
      </p:sp>
      <p:pic>
        <p:nvPicPr>
          <p:cNvPr id="7" name="Resim Yer Tutucus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r="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7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2" b="5552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8489" y="4941168"/>
            <a:ext cx="7756264" cy="1188000"/>
          </a:xfrm>
        </p:spPr>
        <p:txBody>
          <a:bodyPr>
            <a:normAutofit fontScale="85000" lnSpcReduction="20000"/>
          </a:bodyPr>
          <a:lstStyle/>
          <a:p>
            <a:r>
              <a:rPr lang="tr-TR" sz="3000" b="1" dirty="0" err="1" smtClean="0"/>
              <a:t>Numerate</a:t>
            </a:r>
            <a:r>
              <a:rPr lang="tr-TR" sz="3000" b="1" dirty="0" smtClean="0"/>
              <a:t> (</a:t>
            </a:r>
            <a:r>
              <a:rPr lang="tr-TR" sz="3000" b="1" dirty="0" err="1" smtClean="0"/>
              <a:t>adj</a:t>
            </a:r>
            <a:r>
              <a:rPr lang="tr-TR" sz="3000" b="1" dirty="0" smtClean="0"/>
              <a:t>)</a:t>
            </a:r>
          </a:p>
          <a:p>
            <a:endParaRPr lang="tr-TR" sz="3000" b="1" dirty="0" smtClean="0"/>
          </a:p>
          <a:p>
            <a:r>
              <a:rPr lang="en-US" sz="2400" i="1" dirty="0" smtClean="0"/>
              <a:t>able </a:t>
            </a:r>
            <a:r>
              <a:rPr lang="en-US" sz="2400" i="1" dirty="0"/>
              <a:t>to do calculations and understand simple mathematics</a:t>
            </a:r>
            <a:endParaRPr lang="tr-TR" sz="2400" i="1" dirty="0"/>
          </a:p>
        </p:txBody>
      </p:sp>
    </p:spTree>
    <p:extLst>
      <p:ext uri="{BB962C8B-B14F-4D97-AF65-F5344CB8AC3E}">
        <p14:creationId xmlns:p14="http://schemas.microsoft.com/office/powerpoint/2010/main" val="28921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r="5881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8489" y="4869160"/>
            <a:ext cx="7756264" cy="1260008"/>
          </a:xfrm>
        </p:spPr>
        <p:txBody>
          <a:bodyPr>
            <a:normAutofit lnSpcReduction="10000"/>
          </a:bodyPr>
          <a:lstStyle/>
          <a:p>
            <a:r>
              <a:rPr lang="tr-TR" sz="2400" b="1" dirty="0" err="1" smtClean="0"/>
              <a:t>Computer-literate</a:t>
            </a:r>
            <a:r>
              <a:rPr lang="tr-TR" sz="2400" b="1" dirty="0" smtClean="0"/>
              <a:t> (</a:t>
            </a:r>
            <a:r>
              <a:rPr lang="tr-TR" sz="2400" b="1" dirty="0" err="1" smtClean="0"/>
              <a:t>adj</a:t>
            </a:r>
            <a:r>
              <a:rPr lang="tr-TR" sz="2400" b="1" dirty="0" smtClean="0"/>
              <a:t>.)</a:t>
            </a:r>
          </a:p>
          <a:p>
            <a:endParaRPr lang="tr-TR" dirty="0" smtClean="0"/>
          </a:p>
          <a:p>
            <a:r>
              <a:rPr lang="en-US" sz="1800" i="1" dirty="0" smtClean="0"/>
              <a:t>a person</a:t>
            </a:r>
            <a:r>
              <a:rPr lang="tr-TR" sz="1800" i="1" dirty="0" smtClean="0"/>
              <a:t> </a:t>
            </a:r>
            <a:r>
              <a:rPr lang="en-US" sz="1800" i="1" dirty="0" smtClean="0"/>
              <a:t>having </a:t>
            </a:r>
            <a:r>
              <a:rPr lang="en-US" sz="1800" i="1" dirty="0"/>
              <a:t>sufficient knowledge and skill to be able to use computers; familiar with the operation of </a:t>
            </a:r>
            <a:r>
              <a:rPr lang="en-US" sz="1800" i="1" dirty="0" smtClean="0"/>
              <a:t>computers</a:t>
            </a:r>
            <a:endParaRPr lang="tr-TR" sz="1800" i="1" dirty="0"/>
          </a:p>
        </p:txBody>
      </p:sp>
    </p:spTree>
    <p:extLst>
      <p:ext uri="{BB962C8B-B14F-4D97-AF65-F5344CB8AC3E}">
        <p14:creationId xmlns:p14="http://schemas.microsoft.com/office/powerpoint/2010/main" val="35907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r="6439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8489" y="5085184"/>
            <a:ext cx="7756264" cy="1043984"/>
          </a:xfrm>
        </p:spPr>
        <p:txBody>
          <a:bodyPr>
            <a:normAutofit fontScale="92500" lnSpcReduction="20000"/>
          </a:bodyPr>
          <a:lstStyle/>
          <a:p>
            <a:r>
              <a:rPr lang="tr-TR" sz="2400" b="1" dirty="0" err="1" smtClean="0"/>
              <a:t>Desk-based</a:t>
            </a:r>
            <a:r>
              <a:rPr lang="tr-TR" sz="2400" b="1" dirty="0" smtClean="0"/>
              <a:t> (</a:t>
            </a:r>
            <a:r>
              <a:rPr lang="tr-TR" sz="2400" b="1" dirty="0" err="1" smtClean="0"/>
              <a:t>adj</a:t>
            </a:r>
            <a:r>
              <a:rPr lang="tr-TR" sz="2400" b="1" dirty="0" smtClean="0"/>
              <a:t>)</a:t>
            </a:r>
          </a:p>
          <a:p>
            <a:endParaRPr lang="tr-TR" sz="2400" b="1" dirty="0" smtClean="0"/>
          </a:p>
          <a:p>
            <a:r>
              <a:rPr lang="en-US" sz="2000" i="1" dirty="0"/>
              <a:t>done at or based on a desk, as in an office or </a:t>
            </a:r>
            <a:r>
              <a:rPr lang="en-US" sz="2000" i="1" dirty="0" smtClean="0"/>
              <a:t>schoolroom</a:t>
            </a:r>
            <a:endParaRPr lang="tr-TR" sz="2000" b="1" i="1" dirty="0"/>
          </a:p>
        </p:txBody>
      </p:sp>
    </p:spTree>
    <p:extLst>
      <p:ext uri="{BB962C8B-B14F-4D97-AF65-F5344CB8AC3E}">
        <p14:creationId xmlns:p14="http://schemas.microsoft.com/office/powerpoint/2010/main" val="7294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WEEK 2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3608" y="3767862"/>
            <a:ext cx="7056784" cy="1821378"/>
          </a:xfrm>
        </p:spPr>
        <p:txBody>
          <a:bodyPr>
            <a:normAutofit/>
          </a:bodyPr>
          <a:lstStyle/>
          <a:p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26737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03548" y="1957436"/>
            <a:ext cx="7745505" cy="3877815"/>
          </a:xfrm>
        </p:spPr>
        <p:txBody>
          <a:bodyPr/>
          <a:lstStyle/>
          <a:p>
            <a:pPr marL="0" indent="0">
              <a:buNone/>
            </a:pPr>
            <a:endParaRPr lang="tr-TR" i="1" dirty="0" smtClean="0"/>
          </a:p>
          <a:p>
            <a:r>
              <a:rPr lang="tr-TR" sz="2800" dirty="0"/>
              <a:t>Listen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five</a:t>
            </a:r>
            <a:r>
              <a:rPr lang="tr-TR" sz="2800" dirty="0"/>
              <a:t> </a:t>
            </a:r>
            <a:r>
              <a:rPr lang="tr-TR" sz="2800" dirty="0" err="1"/>
              <a:t>people</a:t>
            </a:r>
            <a:r>
              <a:rPr lang="tr-TR" sz="2800" dirty="0"/>
              <a:t> </a:t>
            </a:r>
            <a:r>
              <a:rPr lang="tr-TR" sz="2800" dirty="0" err="1"/>
              <a:t>discussing</a:t>
            </a:r>
            <a:r>
              <a:rPr lang="tr-TR" sz="2800" dirty="0"/>
              <a:t> </a:t>
            </a:r>
            <a:r>
              <a:rPr lang="tr-TR" sz="2800" dirty="0" err="1"/>
              <a:t>job-hunting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do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exercises</a:t>
            </a:r>
            <a:r>
              <a:rPr lang="tr-TR" sz="2800" dirty="0"/>
              <a:t> </a:t>
            </a:r>
            <a:r>
              <a:rPr lang="tr-TR" sz="2800" dirty="0" smtClean="0"/>
              <a:t>in</a:t>
            </a:r>
            <a:r>
              <a:rPr lang="tr-TR" sz="2800" i="1" dirty="0" smtClean="0"/>
              <a:t> Course Pack. (</a:t>
            </a:r>
            <a:r>
              <a:rPr lang="tr-TR" sz="2800" i="1" dirty="0" err="1" smtClean="0"/>
              <a:t>Track</a:t>
            </a:r>
            <a:r>
              <a:rPr lang="tr-TR" sz="2800" i="1" dirty="0" smtClean="0"/>
              <a:t> 1.4)</a:t>
            </a: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6263" cy="1054250"/>
          </a:xfrm>
        </p:spPr>
        <p:txBody>
          <a:bodyPr/>
          <a:lstStyle/>
          <a:p>
            <a:pPr algn="l"/>
            <a:r>
              <a:rPr lang="tr-TR" sz="4400" b="1" dirty="0" err="1"/>
              <a:t>Researching</a:t>
            </a:r>
            <a:r>
              <a:rPr lang="tr-TR" sz="4400" b="1" dirty="0"/>
              <a:t> </a:t>
            </a:r>
            <a:r>
              <a:rPr lang="tr-TR" sz="4400" b="1" dirty="0" err="1"/>
              <a:t>the</a:t>
            </a:r>
            <a:r>
              <a:rPr lang="tr-TR" sz="4400" b="1" dirty="0"/>
              <a:t> market </a:t>
            </a:r>
          </a:p>
        </p:txBody>
      </p:sp>
      <p:pic>
        <p:nvPicPr>
          <p:cNvPr id="4098" name="Picture 2" descr="C:\Users\Ebru\Desktop\pic\f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06" y="3709937"/>
            <a:ext cx="3295253" cy="27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251520" y="5949280"/>
            <a:ext cx="1656184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Course Pack </a:t>
            </a:r>
          </a:p>
          <a:p>
            <a:pPr algn="ctr"/>
            <a:r>
              <a:rPr lang="tr-TR" b="1" dirty="0" smtClean="0"/>
              <a:t>P. 4 </a:t>
            </a:r>
            <a:endParaRPr lang="tr-TR" b="1" dirty="0"/>
          </a:p>
        </p:txBody>
      </p:sp>
      <p:pic>
        <p:nvPicPr>
          <p:cNvPr id="6" name="Picture 3" descr="C:\Users\Ebru\Desktop\pic\HM00050_-25m1ad2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t="15549" r="20528" b="17915"/>
          <a:stretch/>
        </p:blipFill>
        <p:spPr bwMode="auto">
          <a:xfrm>
            <a:off x="107504" y="1598014"/>
            <a:ext cx="792088" cy="6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1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96207" y="1916832"/>
            <a:ext cx="7745505" cy="4065314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 smtClean="0"/>
              <a:t>Job</a:t>
            </a:r>
            <a:r>
              <a:rPr lang="tr-TR" b="1" dirty="0" smtClean="0"/>
              <a:t> </a:t>
            </a:r>
            <a:r>
              <a:rPr lang="tr-TR" b="1" dirty="0" err="1" smtClean="0"/>
              <a:t>advertisements</a:t>
            </a:r>
            <a:endParaRPr lang="tr-TR" b="1" dirty="0" smtClean="0"/>
          </a:p>
          <a:p>
            <a:pPr lvl="1"/>
            <a:r>
              <a:rPr lang="tr-TR" dirty="0" smtClean="0"/>
              <a:t>A </a:t>
            </a:r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r>
              <a:rPr lang="tr-TR" dirty="0" smtClean="0"/>
              <a:t> </a:t>
            </a:r>
            <a:r>
              <a:rPr lang="tr-TR" dirty="0" err="1" smtClean="0"/>
              <a:t>advertisement</a:t>
            </a:r>
            <a:r>
              <a:rPr lang="tr-TR" dirty="0" smtClean="0"/>
              <a:t> is </a:t>
            </a:r>
            <a:r>
              <a:rPr lang="tr-TR" dirty="0" err="1" smtClean="0"/>
              <a:t>designed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attract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suitably</a:t>
            </a:r>
            <a:r>
              <a:rPr lang="tr-TR" dirty="0" smtClean="0"/>
              <a:t> </a:t>
            </a:r>
            <a:r>
              <a:rPr lang="tr-TR" dirty="0" err="1" smtClean="0"/>
              <a:t>qualified</a:t>
            </a:r>
            <a:r>
              <a:rPr lang="tr-TR" dirty="0" smtClean="0"/>
              <a:t> </a:t>
            </a:r>
            <a:r>
              <a:rPr lang="tr-TR" dirty="0" err="1" smtClean="0"/>
              <a:t>applicants</a:t>
            </a:r>
            <a:r>
              <a:rPr lang="tr-TR" dirty="0" smtClean="0"/>
              <a:t>.</a:t>
            </a:r>
          </a:p>
          <a:p>
            <a:pPr lvl="1"/>
            <a:r>
              <a:rPr lang="tr-TR" dirty="0" err="1"/>
              <a:t>It</a:t>
            </a:r>
            <a:r>
              <a:rPr lang="tr-TR" dirty="0"/>
              <a:t> is not </a:t>
            </a:r>
            <a:r>
              <a:rPr lang="tr-TR" dirty="0" err="1"/>
              <a:t>just</a:t>
            </a:r>
            <a:r>
              <a:rPr lang="tr-TR" dirty="0"/>
              <a:t> </a:t>
            </a:r>
            <a:r>
              <a:rPr lang="tr-TR" dirty="0" err="1"/>
              <a:t>applicant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competing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 smtClean="0"/>
              <a:t>jobs</a:t>
            </a:r>
            <a:endParaRPr lang="tr-TR" dirty="0" smtClean="0"/>
          </a:p>
          <a:p>
            <a:pPr lvl="1"/>
            <a:r>
              <a:rPr lang="tr-TR" dirty="0" err="1"/>
              <a:t>Employers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competing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attract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best</a:t>
            </a:r>
            <a:r>
              <a:rPr lang="tr-TR" dirty="0"/>
              <a:t> </a:t>
            </a:r>
            <a:r>
              <a:rPr lang="tr-TR" dirty="0" err="1"/>
              <a:t>candidates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vacancies</a:t>
            </a:r>
            <a:r>
              <a:rPr lang="tr-TR" dirty="0"/>
              <a:t> </a:t>
            </a:r>
          </a:p>
          <a:p>
            <a:pPr marL="411480" lvl="1" indent="0">
              <a:buNone/>
            </a:pPr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4400" b="1" dirty="0" err="1"/>
              <a:t>Researching</a:t>
            </a:r>
            <a:r>
              <a:rPr lang="tr-TR" sz="4400" b="1" dirty="0"/>
              <a:t> </a:t>
            </a:r>
            <a:r>
              <a:rPr lang="tr-TR" sz="4400" b="1" dirty="0" err="1"/>
              <a:t>the</a:t>
            </a:r>
            <a:r>
              <a:rPr lang="tr-TR" sz="4400" b="1" dirty="0"/>
              <a:t> market </a:t>
            </a:r>
          </a:p>
        </p:txBody>
      </p:sp>
      <p:pic>
        <p:nvPicPr>
          <p:cNvPr id="5122" name="Picture 2" descr="C:\Users\Ebru\Desktop\pic\jo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6999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bru\Desktop\pic\BESTJOBINWORL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0"/>
          <a:stretch/>
        </p:blipFill>
        <p:spPr bwMode="auto">
          <a:xfrm>
            <a:off x="7020271" y="4155010"/>
            <a:ext cx="202302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Yuvarlatılmış Dikdörtgen 5"/>
          <p:cNvSpPr/>
          <p:nvPr/>
        </p:nvSpPr>
        <p:spPr>
          <a:xfrm>
            <a:off x="251520" y="5949280"/>
            <a:ext cx="1656184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Job-hunting</a:t>
            </a:r>
            <a:endParaRPr lang="tr-TR" b="1" dirty="0" smtClean="0"/>
          </a:p>
          <a:p>
            <a:pPr algn="ctr"/>
            <a:r>
              <a:rPr lang="tr-TR" b="1" dirty="0" smtClean="0"/>
              <a:t>P. 15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013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72638" y="2132856"/>
            <a:ext cx="8352928" cy="38778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pairs</a:t>
            </a:r>
            <a:r>
              <a:rPr lang="tr-TR" dirty="0" smtClean="0"/>
              <a:t> </a:t>
            </a:r>
            <a:r>
              <a:rPr lang="tr-TR" dirty="0" err="1" smtClean="0"/>
              <a:t>discuss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questions</a:t>
            </a:r>
            <a:r>
              <a:rPr lang="tr-TR" dirty="0" smtClean="0"/>
              <a:t> in </a:t>
            </a:r>
            <a:r>
              <a:rPr lang="tr-TR" i="1" dirty="0" err="1" smtClean="0"/>
              <a:t>exercise</a:t>
            </a:r>
            <a:r>
              <a:rPr lang="tr-TR" i="1" dirty="0" smtClean="0"/>
              <a:t> 8a</a:t>
            </a:r>
            <a:r>
              <a:rPr lang="tr-TR" i="1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tr-TR" i="1" dirty="0"/>
          </a:p>
          <a:p>
            <a:pPr>
              <a:lnSpc>
                <a:spcPct val="150000"/>
              </a:lnSpc>
            </a:pPr>
            <a:r>
              <a:rPr lang="tr-TR" dirty="0" smtClean="0"/>
              <a:t>Read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r>
              <a:rPr lang="tr-TR" dirty="0" smtClean="0"/>
              <a:t> </a:t>
            </a:r>
            <a:r>
              <a:rPr lang="tr-TR" dirty="0" err="1" smtClean="0"/>
              <a:t>advertisements</a:t>
            </a:r>
            <a:r>
              <a:rPr lang="tr-TR" dirty="0" smtClean="0"/>
              <a:t> on </a:t>
            </a:r>
            <a:r>
              <a:rPr lang="tr-TR" dirty="0" err="1" smtClean="0"/>
              <a:t>page</a:t>
            </a:r>
            <a:r>
              <a:rPr lang="tr-TR" dirty="0" smtClean="0"/>
              <a:t> 16 </a:t>
            </a:r>
            <a:r>
              <a:rPr lang="tr-TR" dirty="0" err="1" smtClean="0"/>
              <a:t>and</a:t>
            </a:r>
            <a:r>
              <a:rPr lang="tr-TR" dirty="0" smtClean="0"/>
              <a:t> do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i="1" dirty="0" err="1" smtClean="0"/>
              <a:t>exercises</a:t>
            </a:r>
            <a:r>
              <a:rPr lang="tr-TR" i="1" dirty="0" smtClean="0"/>
              <a:t> 8f, g &amp; h. </a:t>
            </a:r>
            <a:endParaRPr lang="tr-TR" i="1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4400" b="1" dirty="0" err="1"/>
              <a:t>Researching</a:t>
            </a:r>
            <a:r>
              <a:rPr lang="tr-TR" sz="4400" b="1" dirty="0"/>
              <a:t> </a:t>
            </a:r>
            <a:r>
              <a:rPr lang="tr-TR" sz="4400" b="1" dirty="0" err="1"/>
              <a:t>the</a:t>
            </a:r>
            <a:r>
              <a:rPr lang="tr-TR" sz="4400" b="1" dirty="0"/>
              <a:t> market 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251520" y="5949280"/>
            <a:ext cx="1656184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Job-hunting</a:t>
            </a:r>
            <a:endParaRPr lang="tr-TR" b="1" dirty="0" smtClean="0"/>
          </a:p>
          <a:p>
            <a:pPr algn="ctr"/>
            <a:r>
              <a:rPr lang="tr-TR" b="1" dirty="0" smtClean="0"/>
              <a:t>P. 15-16-17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2235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WEEK 4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3608" y="3767862"/>
            <a:ext cx="7056784" cy="1821378"/>
          </a:xfrm>
        </p:spPr>
        <p:txBody>
          <a:bodyPr>
            <a:normAutofit/>
          </a:bodyPr>
          <a:lstStyle/>
          <a:p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5297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2060848"/>
            <a:ext cx="8049217" cy="3877815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r>
              <a:rPr lang="tr-TR" dirty="0" smtClean="0"/>
              <a:t> </a:t>
            </a:r>
            <a:r>
              <a:rPr lang="tr-TR" dirty="0" err="1" smtClean="0"/>
              <a:t>advertisements</a:t>
            </a:r>
            <a:r>
              <a:rPr lang="tr-TR" dirty="0" smtClean="0"/>
              <a:t> </a:t>
            </a:r>
            <a:r>
              <a:rPr lang="tr-TR" dirty="0" err="1" smtClean="0"/>
              <a:t>request</a:t>
            </a:r>
            <a:r>
              <a:rPr lang="tr-TR" dirty="0" smtClean="0"/>
              <a:t> </a:t>
            </a:r>
            <a:r>
              <a:rPr lang="tr-TR" dirty="0" err="1" smtClean="0"/>
              <a:t>familiarity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certain</a:t>
            </a:r>
            <a:r>
              <a:rPr lang="tr-TR" dirty="0" smtClean="0"/>
              <a:t> </a:t>
            </a:r>
            <a:r>
              <a:rPr lang="tr-TR" dirty="0" err="1" smtClean="0"/>
              <a:t>tools</a:t>
            </a:r>
            <a:r>
              <a:rPr lang="tr-TR" dirty="0" smtClean="0"/>
              <a:t>, </a:t>
            </a:r>
            <a:r>
              <a:rPr lang="tr-TR" dirty="0" err="1" smtClean="0"/>
              <a:t>skills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langauges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relevant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r>
              <a:rPr lang="tr-TR" dirty="0" smtClean="0"/>
              <a:t>.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pairs</a:t>
            </a:r>
            <a:r>
              <a:rPr lang="tr-TR" dirty="0" smtClean="0"/>
              <a:t>, do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i="1" dirty="0" err="1" smtClean="0"/>
              <a:t>exercise</a:t>
            </a:r>
            <a:r>
              <a:rPr lang="tr-TR" i="1" dirty="0" smtClean="0"/>
              <a:t> 8i, </a:t>
            </a:r>
            <a:r>
              <a:rPr lang="tr-TR" i="1" dirty="0" smtClean="0"/>
              <a:t>j, k.</a:t>
            </a:r>
            <a:endParaRPr lang="tr-TR" i="1" dirty="0" smtClean="0"/>
          </a:p>
          <a:p>
            <a:pPr marL="0" indent="0">
              <a:buNone/>
            </a:pPr>
            <a:endParaRPr lang="tr-TR" i="1" dirty="0" smtClean="0"/>
          </a:p>
          <a:p>
            <a:pPr marL="0" indent="0">
              <a:buNone/>
            </a:pPr>
            <a:endParaRPr lang="tr-TR" i="1" dirty="0" smtClean="0"/>
          </a:p>
          <a:p>
            <a:r>
              <a:rPr lang="tr-TR" dirty="0"/>
              <a:t>Read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job</a:t>
            </a:r>
            <a:r>
              <a:rPr lang="tr-TR" dirty="0"/>
              <a:t> </a:t>
            </a:r>
            <a:r>
              <a:rPr lang="tr-TR" dirty="0" err="1"/>
              <a:t>advertisement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do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exercises</a:t>
            </a:r>
            <a:r>
              <a:rPr lang="tr-TR" i="1" dirty="0"/>
              <a:t> 8m, </a:t>
            </a:r>
            <a:r>
              <a:rPr lang="tr-TR" i="1" dirty="0" smtClean="0"/>
              <a:t>n</a:t>
            </a:r>
            <a:r>
              <a:rPr lang="tr-TR" i="1" dirty="0"/>
              <a:t>.</a:t>
            </a:r>
            <a:endParaRPr lang="tr-TR" i="1" dirty="0"/>
          </a:p>
          <a:p>
            <a:endParaRPr lang="tr-TR" i="1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4400" b="1" dirty="0" err="1"/>
              <a:t>Researching</a:t>
            </a:r>
            <a:r>
              <a:rPr lang="tr-TR" sz="4400" b="1" dirty="0"/>
              <a:t> </a:t>
            </a:r>
            <a:r>
              <a:rPr lang="tr-TR" sz="4400" b="1" dirty="0" err="1"/>
              <a:t>the</a:t>
            </a:r>
            <a:r>
              <a:rPr lang="tr-TR" sz="4400" b="1" dirty="0"/>
              <a:t> market 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5949280"/>
            <a:ext cx="1656184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Job-hunting</a:t>
            </a:r>
            <a:endParaRPr lang="tr-TR" b="1" dirty="0" smtClean="0"/>
          </a:p>
          <a:p>
            <a:pPr algn="ctr"/>
            <a:r>
              <a:rPr lang="tr-TR" b="1" dirty="0" smtClean="0"/>
              <a:t>P. </a:t>
            </a:r>
            <a:r>
              <a:rPr lang="tr-TR" b="1" smtClean="0"/>
              <a:t>17-18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2235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2060848"/>
            <a:ext cx="8049217" cy="3877815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en-US" dirty="0"/>
              <a:t>Look at the advertisements in Appendix A and choose a job advertisement that matches your criteria for work. </a:t>
            </a:r>
            <a:endParaRPr lang="tr-TR" dirty="0" smtClean="0"/>
          </a:p>
          <a:p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/>
              <a:t>the advertisement and identify whether you have the transferable skills and experience required for the position. </a:t>
            </a:r>
            <a:endParaRPr lang="tr-TR" dirty="0"/>
          </a:p>
          <a:p>
            <a:r>
              <a:rPr lang="en-US" b="1" u="sng" dirty="0" smtClean="0"/>
              <a:t>Do </a:t>
            </a:r>
            <a:r>
              <a:rPr lang="en-US" b="1" u="sng" dirty="0"/>
              <a:t>not forget you are going to use the advertisement you </a:t>
            </a:r>
            <a:r>
              <a:rPr lang="en-US" b="1" u="sng" dirty="0" err="1" smtClean="0"/>
              <a:t>cho</a:t>
            </a:r>
            <a:r>
              <a:rPr lang="tr-TR" b="1" u="sng" dirty="0" smtClean="0"/>
              <a:t>o</a:t>
            </a:r>
            <a:r>
              <a:rPr lang="en-US" b="1" u="sng" dirty="0" smtClean="0"/>
              <a:t>se </a:t>
            </a:r>
            <a:r>
              <a:rPr lang="en-US" b="1" u="sng" dirty="0"/>
              <a:t>throughout the term. Therefore, be careful while choosing the job advertisement. </a:t>
            </a:r>
            <a:endParaRPr lang="tr-TR" b="1" u="sng" dirty="0"/>
          </a:p>
          <a:p>
            <a:pPr marL="0" indent="0">
              <a:buNone/>
            </a:pPr>
            <a:endParaRPr lang="tr-TR" i="1" dirty="0" smtClean="0"/>
          </a:p>
          <a:p>
            <a:pPr marL="0" indent="0">
              <a:buNone/>
            </a:pPr>
            <a:endParaRPr lang="tr-TR" i="1" dirty="0" smtClean="0"/>
          </a:p>
          <a:p>
            <a:endParaRPr lang="tr-TR" i="1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4400" b="1" dirty="0" err="1"/>
              <a:t>Researching</a:t>
            </a:r>
            <a:r>
              <a:rPr lang="tr-TR" sz="4400" b="1" dirty="0"/>
              <a:t> </a:t>
            </a:r>
            <a:r>
              <a:rPr lang="tr-TR" sz="4400" b="1" dirty="0" err="1"/>
              <a:t>the</a:t>
            </a:r>
            <a:r>
              <a:rPr lang="tr-TR" sz="4400" b="1" dirty="0"/>
              <a:t> market 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5949280"/>
            <a:ext cx="1656184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Course Pack</a:t>
            </a:r>
            <a:endParaRPr lang="tr-TR" b="1" dirty="0" smtClean="0"/>
          </a:p>
          <a:p>
            <a:pPr algn="ctr"/>
            <a:r>
              <a:rPr lang="tr-TR" b="1" dirty="0" smtClean="0"/>
              <a:t>P. </a:t>
            </a:r>
            <a:r>
              <a:rPr lang="tr-TR" b="1" dirty="0"/>
              <a:t>4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807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bru\Desktop\PCS 406\Thank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52367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5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4392488"/>
          </a:xfrm>
        </p:spPr>
        <p:txBody>
          <a:bodyPr/>
          <a:lstStyle/>
          <a:p>
            <a:r>
              <a:rPr lang="en-US" dirty="0" smtClean="0"/>
              <a:t>Before you look for the perfect job, write a CV or apply for a job , you need to do research 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Researching yourself is the key to finding the job that is right for you. </a:t>
            </a:r>
          </a:p>
          <a:p>
            <a:endParaRPr lang="en-US" dirty="0"/>
          </a:p>
          <a:p>
            <a:r>
              <a:rPr lang="en-US" dirty="0"/>
              <a:t>What does «</a:t>
            </a:r>
            <a:r>
              <a:rPr lang="en-US" i="1" dirty="0"/>
              <a:t>researching yourself</a:t>
            </a:r>
            <a:r>
              <a:rPr lang="en-US" dirty="0"/>
              <a:t>» mean 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can someone research himself/herself ? 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4800" b="1" dirty="0" err="1" smtClean="0"/>
              <a:t>Researching</a:t>
            </a:r>
            <a:r>
              <a:rPr lang="tr-TR" sz="4800" b="1" dirty="0" smtClean="0"/>
              <a:t> Yourself 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391735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Silvia </a:t>
            </a:r>
            <a:r>
              <a:rPr lang="en-US" dirty="0" err="1" smtClean="0"/>
              <a:t>Carnali</a:t>
            </a:r>
            <a:r>
              <a:rPr lang="en-US" dirty="0" smtClean="0"/>
              <a:t> is approaching the end of her </a:t>
            </a:r>
            <a:r>
              <a:rPr lang="en-US" dirty="0"/>
              <a:t>degree </a:t>
            </a:r>
            <a:r>
              <a:rPr lang="en-US" dirty="0" smtClean="0"/>
              <a:t>course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Listen </a:t>
            </a:r>
            <a:r>
              <a:rPr lang="en-US" dirty="0"/>
              <a:t>to her conversation with her friend Sophie and do the exercises in </a:t>
            </a:r>
            <a:r>
              <a:rPr lang="en-US" i="1" dirty="0"/>
              <a:t>Course Pack </a:t>
            </a:r>
            <a:r>
              <a:rPr lang="en-US" dirty="0"/>
              <a:t>(p. 2)</a:t>
            </a:r>
          </a:p>
          <a:p>
            <a:pPr>
              <a:lnSpc>
                <a:spcPct val="150000"/>
              </a:lnSpc>
            </a:pPr>
            <a:r>
              <a:rPr lang="en-US" dirty="0"/>
              <a:t>Have you tried any of Sophie’s suggestions? If yes, did they work for you ? If no, which ones are useful? </a:t>
            </a:r>
            <a:r>
              <a:rPr lang="en-US" dirty="0" smtClean="0"/>
              <a:t> at university.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4800" b="1" dirty="0" err="1"/>
              <a:t>Researching</a:t>
            </a:r>
            <a:r>
              <a:rPr lang="tr-TR" sz="4800" b="1" dirty="0"/>
              <a:t> Yourself 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380728" y="5968815"/>
            <a:ext cx="1656184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Course Pack </a:t>
            </a:r>
          </a:p>
          <a:p>
            <a:pPr algn="ctr"/>
            <a:r>
              <a:rPr lang="tr-TR" b="1" dirty="0" smtClean="0"/>
              <a:t>P. 2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2982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060848"/>
            <a:ext cx="7977209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100" dirty="0" smtClean="0"/>
              <a:t>When starting the job-hunting process, the first thing to be done is self-assessment of your own strengths and weaknesses.</a:t>
            </a:r>
            <a:endParaRPr lang="tr-TR" sz="2100" dirty="0" smtClean="0"/>
          </a:p>
          <a:p>
            <a:pPr>
              <a:lnSpc>
                <a:spcPct val="150000"/>
              </a:lnSpc>
            </a:pPr>
            <a:r>
              <a:rPr lang="en-US" sz="2100" dirty="0"/>
              <a:t>This process will help you identify your skills, experience knowledge and personal characteristics.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After talking to Sophie Silvia produced a mind </a:t>
            </a:r>
            <a:r>
              <a:rPr lang="en-US" sz="2100" dirty="0" smtClean="0"/>
              <a:t>m</a:t>
            </a:r>
            <a:r>
              <a:rPr lang="tr-TR" sz="2100" dirty="0" smtClean="0"/>
              <a:t>a</a:t>
            </a:r>
            <a:r>
              <a:rPr lang="en-US" sz="2100" dirty="0" smtClean="0"/>
              <a:t>p </a:t>
            </a:r>
            <a:r>
              <a:rPr lang="en-US" sz="2100" dirty="0"/>
              <a:t>to highlight her strengths and weaknesses. 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Look at the mind map and do the </a:t>
            </a:r>
            <a:r>
              <a:rPr lang="en-US" sz="2100" i="1" dirty="0"/>
              <a:t>exercises 3a, b</a:t>
            </a:r>
            <a:r>
              <a:rPr lang="en-US" sz="2100" i="1" dirty="0" smtClean="0"/>
              <a:t>, </a:t>
            </a:r>
            <a:r>
              <a:rPr lang="en-US" sz="2100" i="1" dirty="0"/>
              <a:t>e &amp; f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56263" cy="1054250"/>
          </a:xfrm>
        </p:spPr>
        <p:txBody>
          <a:bodyPr/>
          <a:lstStyle/>
          <a:p>
            <a:pPr algn="l"/>
            <a:r>
              <a:rPr lang="tr-TR" sz="4800" b="1" dirty="0" err="1"/>
              <a:t>Researching</a:t>
            </a:r>
            <a:r>
              <a:rPr lang="tr-TR" sz="4800" b="1" dirty="0"/>
              <a:t> Yourself </a:t>
            </a:r>
            <a:r>
              <a:rPr lang="tr-TR" sz="4800" b="1" dirty="0" smtClean="0"/>
              <a:t/>
            </a:r>
            <a:br>
              <a:rPr lang="tr-TR" sz="4800" b="1" dirty="0" smtClean="0"/>
            </a:br>
            <a:r>
              <a:rPr lang="tr-TR" sz="2400" b="1" dirty="0" err="1"/>
              <a:t>Your</a:t>
            </a:r>
            <a:r>
              <a:rPr lang="tr-TR" sz="2400" b="1" dirty="0"/>
              <a:t> </a:t>
            </a:r>
            <a:r>
              <a:rPr lang="tr-TR" sz="2400" b="1" dirty="0" err="1"/>
              <a:t>Strengths</a:t>
            </a:r>
            <a:r>
              <a:rPr lang="tr-TR" sz="2400" b="1" dirty="0"/>
              <a:t> &amp; </a:t>
            </a:r>
            <a:r>
              <a:rPr lang="tr-TR" sz="2400" b="1" dirty="0" err="1"/>
              <a:t>Weaknesses</a:t>
            </a:r>
            <a:r>
              <a:rPr lang="tr-TR" sz="4800" b="1" dirty="0"/>
              <a:t/>
            </a:r>
            <a:br>
              <a:rPr lang="tr-TR" sz="4800" b="1" dirty="0"/>
            </a:br>
            <a:endParaRPr lang="tr-TR" sz="4800" b="1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7504" y="6093296"/>
            <a:ext cx="1728192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Job-hunting</a:t>
            </a:r>
            <a:endParaRPr lang="tr-TR" b="1" dirty="0" smtClean="0"/>
          </a:p>
          <a:p>
            <a:pPr algn="ctr"/>
            <a:r>
              <a:rPr lang="tr-TR" b="1" dirty="0" smtClean="0"/>
              <a:t>P. 8-9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356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en-US" dirty="0" smtClean="0"/>
              <a:t>After examining Silvia’s mind map, now it is your turn to create a mind map of your own strengths and weaknesses.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i="1" dirty="0" smtClean="0"/>
              <a:t>Course Pack</a:t>
            </a:r>
            <a:r>
              <a:rPr lang="tr-TR" dirty="0" smtClean="0"/>
              <a:t>, </a:t>
            </a:r>
            <a:r>
              <a:rPr lang="tr-TR" dirty="0" err="1" smtClean="0"/>
              <a:t>go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page</a:t>
            </a:r>
            <a:r>
              <a:rPr lang="tr-TR" dirty="0" smtClean="0"/>
              <a:t> 3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create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own</a:t>
            </a:r>
            <a:r>
              <a:rPr lang="tr-TR" dirty="0" smtClean="0"/>
              <a:t> </a:t>
            </a:r>
            <a:r>
              <a:rPr lang="tr-TR" dirty="0" err="1" smtClean="0"/>
              <a:t>mind</a:t>
            </a:r>
            <a:r>
              <a:rPr lang="tr-TR" dirty="0" smtClean="0"/>
              <a:t> </a:t>
            </a:r>
            <a:r>
              <a:rPr lang="tr-TR" dirty="0" err="1" smtClean="0"/>
              <a:t>map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filling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chart</a:t>
            </a:r>
            <a:r>
              <a:rPr lang="tr-TR" dirty="0" smtClean="0"/>
              <a:t>. </a:t>
            </a:r>
          </a:p>
          <a:p>
            <a:endParaRPr lang="tr-TR" dirty="0"/>
          </a:p>
          <a:p>
            <a:r>
              <a:rPr lang="tr-TR" dirty="0" smtClean="0"/>
              <a:t>Do not </a:t>
            </a:r>
            <a:r>
              <a:rPr lang="tr-TR" dirty="0" err="1" smtClean="0"/>
              <a:t>forget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phrases</a:t>
            </a:r>
            <a:r>
              <a:rPr lang="tr-TR" dirty="0" smtClean="0"/>
              <a:t> on </a:t>
            </a:r>
            <a:r>
              <a:rPr lang="tr-TR" dirty="0" err="1" smtClean="0"/>
              <a:t>page</a:t>
            </a:r>
            <a:r>
              <a:rPr lang="tr-TR" dirty="0" smtClean="0"/>
              <a:t> 3. </a:t>
            </a:r>
            <a:endParaRPr lang="en-US" dirty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683568" y="980728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4800" b="1" dirty="0" err="1" smtClean="0"/>
              <a:t>Researching</a:t>
            </a:r>
            <a:r>
              <a:rPr lang="tr-TR" sz="4800" b="1" dirty="0" smtClean="0"/>
              <a:t> Yourself </a:t>
            </a:r>
            <a:br>
              <a:rPr lang="tr-TR" sz="4800" b="1" dirty="0" smtClean="0"/>
            </a:br>
            <a:r>
              <a:rPr lang="tr-TR" sz="2400" b="1" dirty="0" err="1" smtClean="0"/>
              <a:t>Your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Strengths</a:t>
            </a:r>
            <a:r>
              <a:rPr lang="tr-TR" sz="2400" b="1" dirty="0" smtClean="0"/>
              <a:t> &amp; </a:t>
            </a:r>
            <a:r>
              <a:rPr lang="tr-TR" sz="2400" b="1" dirty="0" err="1" smtClean="0"/>
              <a:t>Weaknesses</a:t>
            </a:r>
            <a:r>
              <a:rPr lang="tr-TR" sz="4800" b="1" dirty="0" smtClean="0"/>
              <a:t/>
            </a:r>
            <a:br>
              <a:rPr lang="tr-TR" sz="4800" b="1" dirty="0" smtClean="0"/>
            </a:br>
            <a:endParaRPr lang="tr-TR" sz="4800" b="1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395536" y="5949280"/>
            <a:ext cx="1656184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Course Pack</a:t>
            </a:r>
          </a:p>
          <a:p>
            <a:pPr algn="ctr"/>
            <a:r>
              <a:rPr lang="tr-TR" b="1" dirty="0" smtClean="0"/>
              <a:t>P. 3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91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07012" y="2034978"/>
            <a:ext cx="8496943" cy="439248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tr-TR" sz="2100" dirty="0" err="1" smtClean="0"/>
              <a:t>In</a:t>
            </a:r>
            <a:r>
              <a:rPr lang="tr-TR" sz="2100" dirty="0" smtClean="0"/>
              <a:t> </a:t>
            </a:r>
            <a:r>
              <a:rPr lang="tr-TR" sz="2100" dirty="0" err="1" smtClean="0"/>
              <a:t>job-hunting</a:t>
            </a:r>
            <a:r>
              <a:rPr lang="tr-TR" sz="2100" dirty="0" smtClean="0"/>
              <a:t> </a:t>
            </a:r>
            <a:r>
              <a:rPr lang="tr-TR" sz="2100" dirty="0" err="1" smtClean="0"/>
              <a:t>process</a:t>
            </a:r>
            <a:r>
              <a:rPr lang="tr-TR" sz="2100" dirty="0" smtClean="0"/>
              <a:t>, </a:t>
            </a:r>
            <a:r>
              <a:rPr lang="tr-TR" sz="2100" dirty="0" err="1" smtClean="0"/>
              <a:t>you</a:t>
            </a:r>
            <a:r>
              <a:rPr lang="tr-TR" sz="2100" dirty="0" smtClean="0"/>
              <a:t> </a:t>
            </a:r>
            <a:r>
              <a:rPr lang="tr-TR" sz="2100" dirty="0" err="1" smtClean="0"/>
              <a:t>will</a:t>
            </a:r>
            <a:r>
              <a:rPr lang="tr-TR" sz="2100" dirty="0" smtClean="0"/>
              <a:t> </a:t>
            </a:r>
            <a:r>
              <a:rPr lang="tr-TR" sz="2100" dirty="0" err="1" smtClean="0"/>
              <a:t>need</a:t>
            </a:r>
            <a:r>
              <a:rPr lang="tr-TR" sz="2100" dirty="0" smtClean="0"/>
              <a:t> </a:t>
            </a:r>
            <a:r>
              <a:rPr lang="tr-TR" sz="2100" dirty="0" err="1" smtClean="0"/>
              <a:t>to</a:t>
            </a:r>
            <a:r>
              <a:rPr lang="tr-TR" sz="2100" dirty="0" smtClean="0"/>
              <a:t> be </a:t>
            </a:r>
            <a:r>
              <a:rPr lang="tr-TR" sz="2100" dirty="0" err="1" smtClean="0"/>
              <a:t>able</a:t>
            </a:r>
            <a:r>
              <a:rPr lang="tr-TR" sz="2100" dirty="0" smtClean="0"/>
              <a:t> </a:t>
            </a:r>
            <a:r>
              <a:rPr lang="tr-TR" sz="2100" dirty="0" err="1" smtClean="0"/>
              <a:t>to</a:t>
            </a:r>
            <a:r>
              <a:rPr lang="tr-TR" sz="2100" dirty="0" smtClean="0"/>
              <a:t> </a:t>
            </a:r>
            <a:r>
              <a:rPr lang="tr-TR" sz="2100" dirty="0" err="1" smtClean="0"/>
              <a:t>describe</a:t>
            </a:r>
            <a:r>
              <a:rPr lang="tr-TR" sz="2100" dirty="0" smtClean="0"/>
              <a:t> </a:t>
            </a:r>
            <a:r>
              <a:rPr lang="tr-TR" sz="2100" dirty="0" err="1" smtClean="0"/>
              <a:t>your</a:t>
            </a:r>
            <a:r>
              <a:rPr lang="tr-TR" sz="2100" dirty="0" smtClean="0"/>
              <a:t> </a:t>
            </a:r>
            <a:r>
              <a:rPr lang="tr-TR" sz="2100" dirty="0" err="1" smtClean="0"/>
              <a:t>academic</a:t>
            </a:r>
            <a:r>
              <a:rPr lang="tr-TR" sz="2100" dirty="0" smtClean="0"/>
              <a:t> </a:t>
            </a:r>
            <a:r>
              <a:rPr lang="tr-TR" sz="2100" dirty="0" err="1" smtClean="0"/>
              <a:t>qualifications</a:t>
            </a:r>
            <a:r>
              <a:rPr lang="tr-TR" sz="2100" dirty="0" smtClean="0"/>
              <a:t> </a:t>
            </a:r>
            <a:r>
              <a:rPr lang="tr-TR" sz="2100" dirty="0" err="1" smtClean="0"/>
              <a:t>clearly</a:t>
            </a:r>
            <a:r>
              <a:rPr lang="tr-TR" sz="2100" dirty="0" smtClean="0"/>
              <a:t>. </a:t>
            </a:r>
          </a:p>
          <a:p>
            <a:pPr lvl="1">
              <a:lnSpc>
                <a:spcPct val="160000"/>
              </a:lnSpc>
            </a:pPr>
            <a:r>
              <a:rPr lang="tr-TR" sz="1900" dirty="0" err="1"/>
              <a:t>What</a:t>
            </a:r>
            <a:r>
              <a:rPr lang="tr-TR" sz="1900" dirty="0"/>
              <a:t> </a:t>
            </a:r>
            <a:r>
              <a:rPr lang="tr-TR" sz="1900" dirty="0" err="1"/>
              <a:t>are</a:t>
            </a:r>
            <a:r>
              <a:rPr lang="tr-TR" sz="1900" dirty="0"/>
              <a:t> </a:t>
            </a:r>
            <a:r>
              <a:rPr lang="tr-TR" sz="1900" dirty="0" err="1"/>
              <a:t>your</a:t>
            </a:r>
            <a:r>
              <a:rPr lang="tr-TR" sz="1900" dirty="0"/>
              <a:t> </a:t>
            </a:r>
            <a:r>
              <a:rPr lang="tr-TR" sz="1900" dirty="0" err="1"/>
              <a:t>academic</a:t>
            </a:r>
            <a:r>
              <a:rPr lang="tr-TR" sz="1900" dirty="0"/>
              <a:t> </a:t>
            </a:r>
            <a:r>
              <a:rPr lang="tr-TR" sz="1900" dirty="0" err="1"/>
              <a:t>qualifications</a:t>
            </a:r>
            <a:r>
              <a:rPr lang="tr-TR" sz="1900" dirty="0"/>
              <a:t>?</a:t>
            </a:r>
          </a:p>
          <a:p>
            <a:pPr lvl="1">
              <a:lnSpc>
                <a:spcPct val="160000"/>
              </a:lnSpc>
            </a:pPr>
            <a:r>
              <a:rPr lang="tr-TR" sz="1900" dirty="0" err="1"/>
              <a:t>What</a:t>
            </a:r>
            <a:r>
              <a:rPr lang="tr-TR" sz="1900" dirty="0"/>
              <a:t> </a:t>
            </a:r>
            <a:r>
              <a:rPr lang="tr-TR" sz="1900" dirty="0" err="1"/>
              <a:t>kind</a:t>
            </a:r>
            <a:r>
              <a:rPr lang="tr-TR" sz="1900" dirty="0"/>
              <a:t> of </a:t>
            </a:r>
            <a:r>
              <a:rPr lang="tr-TR" sz="1900" dirty="0" err="1"/>
              <a:t>things</a:t>
            </a:r>
            <a:r>
              <a:rPr lang="tr-TR" sz="1900" dirty="0"/>
              <a:t> can </a:t>
            </a:r>
            <a:r>
              <a:rPr lang="tr-TR" sz="1900" dirty="0" err="1"/>
              <a:t>you</a:t>
            </a:r>
            <a:r>
              <a:rPr lang="tr-TR" sz="1900" dirty="0"/>
              <a:t> say </a:t>
            </a:r>
            <a:r>
              <a:rPr lang="tr-TR" sz="1900" dirty="0" err="1"/>
              <a:t>about</a:t>
            </a:r>
            <a:r>
              <a:rPr lang="tr-TR" sz="1900" dirty="0"/>
              <a:t> </a:t>
            </a:r>
            <a:r>
              <a:rPr lang="tr-TR" sz="1900" dirty="0" err="1"/>
              <a:t>your</a:t>
            </a:r>
            <a:r>
              <a:rPr lang="tr-TR" sz="1900" dirty="0"/>
              <a:t> </a:t>
            </a:r>
            <a:r>
              <a:rPr lang="tr-TR" sz="1900" dirty="0" err="1"/>
              <a:t>academic</a:t>
            </a:r>
            <a:r>
              <a:rPr lang="tr-TR" sz="1900" dirty="0"/>
              <a:t> </a:t>
            </a:r>
            <a:r>
              <a:rPr lang="tr-TR" sz="1900" dirty="0" err="1"/>
              <a:t>qualifications</a:t>
            </a:r>
            <a:r>
              <a:rPr lang="tr-TR" sz="1900" dirty="0"/>
              <a:t> ?</a:t>
            </a:r>
          </a:p>
          <a:p>
            <a:pPr lvl="1">
              <a:lnSpc>
                <a:spcPct val="160000"/>
              </a:lnSpc>
            </a:pPr>
            <a:r>
              <a:rPr lang="tr-TR" sz="1900" dirty="0" err="1"/>
              <a:t>There</a:t>
            </a:r>
            <a:r>
              <a:rPr lang="tr-TR" sz="1900" dirty="0"/>
              <a:t> </a:t>
            </a:r>
            <a:r>
              <a:rPr lang="tr-TR" sz="1900" dirty="0" err="1"/>
              <a:t>are</a:t>
            </a:r>
            <a:r>
              <a:rPr lang="tr-TR" sz="1900" dirty="0"/>
              <a:t> </a:t>
            </a:r>
            <a:r>
              <a:rPr lang="tr-TR" sz="1900" dirty="0" err="1"/>
              <a:t>some</a:t>
            </a:r>
            <a:r>
              <a:rPr lang="tr-TR" sz="1900" dirty="0"/>
              <a:t> </a:t>
            </a:r>
            <a:r>
              <a:rPr lang="tr-TR" sz="1900" dirty="0" err="1"/>
              <a:t>specific</a:t>
            </a:r>
            <a:r>
              <a:rPr lang="tr-TR" sz="1900" dirty="0"/>
              <a:t> </a:t>
            </a:r>
            <a:r>
              <a:rPr lang="tr-TR" sz="1900" dirty="0" err="1"/>
              <a:t>words</a:t>
            </a:r>
            <a:r>
              <a:rPr lang="tr-TR" sz="1900" dirty="0"/>
              <a:t> </a:t>
            </a:r>
            <a:r>
              <a:rPr lang="tr-TR" sz="1900" dirty="0" err="1"/>
              <a:t>and</a:t>
            </a:r>
            <a:r>
              <a:rPr lang="tr-TR" sz="1900" dirty="0"/>
              <a:t> </a:t>
            </a:r>
            <a:r>
              <a:rPr lang="tr-TR" sz="1900" dirty="0" err="1"/>
              <a:t>structures</a:t>
            </a:r>
            <a:r>
              <a:rPr lang="tr-TR" sz="1900" dirty="0"/>
              <a:t> </a:t>
            </a:r>
            <a:r>
              <a:rPr lang="tr-TR" sz="1900" dirty="0" err="1"/>
              <a:t>while</a:t>
            </a:r>
            <a:r>
              <a:rPr lang="tr-TR" sz="1900" dirty="0"/>
              <a:t> </a:t>
            </a:r>
            <a:r>
              <a:rPr lang="tr-TR" sz="1900" dirty="0" err="1"/>
              <a:t>mentioning</a:t>
            </a:r>
            <a:r>
              <a:rPr lang="tr-TR" sz="1900" dirty="0"/>
              <a:t> </a:t>
            </a:r>
            <a:r>
              <a:rPr lang="tr-TR" sz="1900" dirty="0" err="1"/>
              <a:t>academic</a:t>
            </a:r>
            <a:r>
              <a:rPr lang="tr-TR" sz="1900" dirty="0"/>
              <a:t> </a:t>
            </a:r>
            <a:r>
              <a:rPr lang="tr-TR" sz="1900" dirty="0" err="1"/>
              <a:t>qualifications</a:t>
            </a:r>
            <a:r>
              <a:rPr lang="tr-TR" sz="1900" dirty="0"/>
              <a:t>.</a:t>
            </a:r>
          </a:p>
          <a:p>
            <a:pPr>
              <a:lnSpc>
                <a:spcPct val="160000"/>
              </a:lnSpc>
            </a:pPr>
            <a:r>
              <a:rPr lang="tr-TR" sz="2100" dirty="0"/>
              <a:t>Do </a:t>
            </a:r>
            <a:r>
              <a:rPr lang="tr-TR" sz="2100" i="1" dirty="0" err="1"/>
              <a:t>the</a:t>
            </a:r>
            <a:r>
              <a:rPr lang="tr-TR" sz="2100" i="1" dirty="0"/>
              <a:t> </a:t>
            </a:r>
            <a:r>
              <a:rPr lang="tr-TR" sz="2100" i="1" dirty="0" err="1"/>
              <a:t>exercises</a:t>
            </a:r>
            <a:r>
              <a:rPr lang="tr-TR" sz="2100" i="1" dirty="0"/>
              <a:t> 4 </a:t>
            </a:r>
            <a:r>
              <a:rPr lang="tr-TR" sz="2100" i="1" dirty="0" err="1"/>
              <a:t>a&amp;b</a:t>
            </a:r>
            <a:r>
              <a:rPr lang="tr-TR" sz="2100" i="1" dirty="0"/>
              <a:t> </a:t>
            </a:r>
            <a:r>
              <a:rPr lang="tr-TR" sz="2100" dirty="0" err="1"/>
              <a:t>and</a:t>
            </a:r>
            <a:r>
              <a:rPr lang="tr-TR" sz="2100" dirty="0"/>
              <a:t> </a:t>
            </a:r>
            <a:r>
              <a:rPr lang="tr-TR" sz="2100" dirty="0" err="1"/>
              <a:t>fill</a:t>
            </a:r>
            <a:r>
              <a:rPr lang="tr-TR" sz="2100" dirty="0"/>
              <a:t> in </a:t>
            </a:r>
            <a:r>
              <a:rPr lang="tr-TR" sz="2100" dirty="0" err="1"/>
              <a:t>the</a:t>
            </a:r>
            <a:r>
              <a:rPr lang="tr-TR" sz="2100" dirty="0"/>
              <a:t> </a:t>
            </a:r>
            <a:r>
              <a:rPr lang="tr-TR" sz="2100" dirty="0" err="1"/>
              <a:t>blanks</a:t>
            </a:r>
            <a:r>
              <a:rPr lang="tr-TR" sz="2100" dirty="0"/>
              <a:t> </a:t>
            </a:r>
            <a:r>
              <a:rPr lang="tr-TR" sz="2100" dirty="0" err="1"/>
              <a:t>with</a:t>
            </a:r>
            <a:r>
              <a:rPr lang="tr-TR" sz="2100" dirty="0"/>
              <a:t> </a:t>
            </a:r>
            <a:r>
              <a:rPr lang="tr-TR" sz="2100" dirty="0" err="1"/>
              <a:t>proper</a:t>
            </a:r>
            <a:r>
              <a:rPr lang="tr-TR" sz="2100" dirty="0"/>
              <a:t> </a:t>
            </a:r>
            <a:r>
              <a:rPr lang="tr-TR" sz="2100" dirty="0" err="1"/>
              <a:t>words</a:t>
            </a:r>
            <a:r>
              <a:rPr lang="tr-TR" sz="2100" dirty="0"/>
              <a:t>.  </a:t>
            </a:r>
            <a:endParaRPr lang="tr-TR" sz="2100" dirty="0" smtClean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683568" y="980728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4800" b="1" dirty="0" err="1" smtClean="0"/>
              <a:t>Researching</a:t>
            </a:r>
            <a:r>
              <a:rPr lang="tr-TR" sz="4800" b="1" dirty="0" smtClean="0"/>
              <a:t> Yourself </a:t>
            </a:r>
            <a:br>
              <a:rPr lang="tr-TR" sz="4800" b="1" dirty="0" smtClean="0"/>
            </a:br>
            <a:r>
              <a:rPr lang="tr-TR" sz="2400" b="1" dirty="0" err="1" smtClean="0"/>
              <a:t>Your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Qualifications</a:t>
            </a:r>
            <a:r>
              <a:rPr lang="tr-TR" sz="2400" b="1" dirty="0" smtClean="0"/>
              <a:t> </a:t>
            </a:r>
            <a:r>
              <a:rPr lang="tr-TR" sz="4800" b="1" dirty="0" smtClean="0"/>
              <a:t/>
            </a:r>
            <a:br>
              <a:rPr lang="tr-TR" sz="4800" b="1" dirty="0" smtClean="0"/>
            </a:br>
            <a:endParaRPr lang="tr-TR" sz="4800" b="1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5949280"/>
            <a:ext cx="1656184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Job-hunting</a:t>
            </a:r>
            <a:endParaRPr lang="tr-TR" b="1" dirty="0" smtClean="0"/>
          </a:p>
          <a:p>
            <a:pPr algn="ctr"/>
            <a:r>
              <a:rPr lang="tr-TR" b="1" dirty="0" smtClean="0"/>
              <a:t>P. 10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81557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err="1" smtClean="0"/>
              <a:t>Useful</a:t>
            </a:r>
            <a:r>
              <a:rPr lang="tr-TR" b="1" dirty="0" smtClean="0"/>
              <a:t> Language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/>
              <a:t>A</a:t>
            </a:r>
            <a:r>
              <a:rPr lang="tr-TR" b="1" dirty="0" err="1" smtClean="0"/>
              <a:t>cademic</a:t>
            </a:r>
            <a:r>
              <a:rPr lang="tr-TR" b="1" dirty="0" smtClean="0"/>
              <a:t> </a:t>
            </a:r>
            <a:r>
              <a:rPr lang="tr-TR" b="1" dirty="0" err="1" smtClean="0"/>
              <a:t>Qualifications</a:t>
            </a:r>
            <a:endParaRPr lang="tr-TR" b="1" dirty="0" smtClean="0"/>
          </a:p>
          <a:p>
            <a:pPr marL="0" indent="0" algn="ctr">
              <a:buNone/>
            </a:pPr>
            <a:endParaRPr lang="tr-TR" dirty="0" smtClean="0"/>
          </a:p>
          <a:p>
            <a:r>
              <a:rPr lang="tr-TR" dirty="0" err="1" smtClean="0"/>
              <a:t>Graduate</a:t>
            </a:r>
            <a:r>
              <a:rPr lang="tr-TR" dirty="0" smtClean="0"/>
              <a:t> (v)</a:t>
            </a:r>
          </a:p>
          <a:p>
            <a:pPr lvl="1"/>
            <a:r>
              <a:rPr lang="tr-TR" dirty="0" err="1" smtClean="0"/>
              <a:t>Graduate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 </a:t>
            </a:r>
            <a:r>
              <a:rPr lang="tr-TR" dirty="0" err="1" smtClean="0"/>
              <a:t>degree</a:t>
            </a:r>
            <a:r>
              <a:rPr lang="tr-TR" dirty="0" smtClean="0"/>
              <a:t> (BA /</a:t>
            </a:r>
            <a:r>
              <a:rPr lang="tr-TR" dirty="0" err="1" smtClean="0"/>
              <a:t>MSc</a:t>
            </a:r>
            <a:r>
              <a:rPr lang="tr-TR" dirty="0" smtClean="0"/>
              <a:t>/MA </a:t>
            </a:r>
            <a:r>
              <a:rPr lang="tr-TR" dirty="0" err="1" smtClean="0"/>
              <a:t>etc</a:t>
            </a:r>
            <a:r>
              <a:rPr lang="tr-TR" dirty="0" smtClean="0"/>
              <a:t>.)</a:t>
            </a:r>
          </a:p>
          <a:p>
            <a:pPr lvl="1"/>
            <a:r>
              <a:rPr lang="tr-TR" dirty="0" err="1" smtClean="0"/>
              <a:t>Graduate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a </a:t>
            </a:r>
            <a:r>
              <a:rPr lang="tr-TR" dirty="0" err="1" smtClean="0"/>
              <a:t>university</a:t>
            </a:r>
            <a:r>
              <a:rPr lang="tr-TR" dirty="0" smtClean="0"/>
              <a:t>/</a:t>
            </a:r>
            <a:r>
              <a:rPr lang="tr-TR" dirty="0" err="1" smtClean="0"/>
              <a:t>college</a:t>
            </a:r>
            <a:r>
              <a:rPr lang="tr-TR" dirty="0" smtClean="0"/>
              <a:t>/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. </a:t>
            </a:r>
          </a:p>
          <a:p>
            <a:pPr lvl="1"/>
            <a:r>
              <a:rPr lang="tr-TR" dirty="0" err="1" smtClean="0"/>
              <a:t>Graduate</a:t>
            </a:r>
            <a:r>
              <a:rPr lang="tr-TR" dirty="0" smtClean="0"/>
              <a:t> in 2008/1995 </a:t>
            </a:r>
            <a:r>
              <a:rPr lang="tr-TR" dirty="0" err="1" smtClean="0"/>
              <a:t>etc</a:t>
            </a:r>
            <a:r>
              <a:rPr lang="tr-TR" dirty="0" smtClean="0"/>
              <a:t>. </a:t>
            </a:r>
          </a:p>
          <a:p>
            <a:pPr marL="411480" lvl="1" indent="0">
              <a:buNone/>
            </a:pPr>
            <a:endParaRPr lang="tr-TR" dirty="0" smtClean="0"/>
          </a:p>
          <a:p>
            <a:r>
              <a:rPr lang="tr-TR" dirty="0"/>
              <a:t>Read (v)</a:t>
            </a:r>
          </a:p>
          <a:p>
            <a:pPr lvl="1"/>
            <a:r>
              <a:rPr lang="tr-TR" dirty="0"/>
              <a:t>Read </a:t>
            </a:r>
            <a:r>
              <a:rPr lang="tr-TR" dirty="0" err="1"/>
              <a:t>Economics</a:t>
            </a:r>
            <a:r>
              <a:rPr lang="tr-TR" dirty="0"/>
              <a:t>/</a:t>
            </a:r>
            <a:r>
              <a:rPr lang="tr-TR" dirty="0" err="1"/>
              <a:t>Statistics</a:t>
            </a:r>
            <a:r>
              <a:rPr lang="tr-TR" dirty="0"/>
              <a:t>/International </a:t>
            </a:r>
            <a:r>
              <a:rPr lang="tr-TR" dirty="0" err="1"/>
              <a:t>Relations</a:t>
            </a:r>
            <a:r>
              <a:rPr lang="tr-TR" dirty="0"/>
              <a:t> </a:t>
            </a:r>
            <a:r>
              <a:rPr lang="tr-TR" dirty="0" err="1"/>
              <a:t>etc</a:t>
            </a:r>
            <a:r>
              <a:rPr lang="tr-TR" dirty="0"/>
              <a:t>. </a:t>
            </a:r>
          </a:p>
          <a:p>
            <a:pPr lvl="1"/>
            <a:endParaRPr lang="tr-TR" dirty="0" smtClean="0"/>
          </a:p>
          <a:p>
            <a:endParaRPr lang="tr-TR" dirty="0" smtClean="0"/>
          </a:p>
          <a:p>
            <a:pPr marL="411480" lvl="1" indent="0">
              <a:buNone/>
            </a:pPr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err="1"/>
              <a:t>Researching</a:t>
            </a:r>
            <a:r>
              <a:rPr lang="tr-TR" b="1" dirty="0"/>
              <a:t> Yourself </a:t>
            </a:r>
            <a:br>
              <a:rPr lang="tr-TR" b="1" dirty="0"/>
            </a:br>
            <a:r>
              <a:rPr lang="tr-TR" sz="2800" b="1" dirty="0" err="1"/>
              <a:t>Your</a:t>
            </a:r>
            <a:r>
              <a:rPr lang="tr-TR" sz="2800" b="1" dirty="0"/>
              <a:t> </a:t>
            </a:r>
            <a:r>
              <a:rPr lang="tr-TR" sz="2800" b="1" dirty="0" err="1"/>
              <a:t>Qualifications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7171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346</TotalTime>
  <Words>1110</Words>
  <Application>Microsoft Office PowerPoint</Application>
  <PresentationFormat>Ekran Gösterisi (4:3)</PresentationFormat>
  <Paragraphs>171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Cilt</vt:lpstr>
      <vt:lpstr> PCS 406  </vt:lpstr>
      <vt:lpstr>UNIT 1</vt:lpstr>
      <vt:lpstr>WEEK 2</vt:lpstr>
      <vt:lpstr>Researching Yourself </vt:lpstr>
      <vt:lpstr>Researching Yourself </vt:lpstr>
      <vt:lpstr>Researching Yourself  Your Strengths &amp; Weaknesses </vt:lpstr>
      <vt:lpstr>PowerPoint Sunusu</vt:lpstr>
      <vt:lpstr>PowerPoint Sunusu</vt:lpstr>
      <vt:lpstr>Researching Yourself  Your Qualifications</vt:lpstr>
      <vt:lpstr>Researching Yourself  Your Qualifications</vt:lpstr>
      <vt:lpstr>WEEK 3 </vt:lpstr>
      <vt:lpstr>Highlighting your skills and experience </vt:lpstr>
      <vt:lpstr>TARGET VOCABULARY </vt:lpstr>
      <vt:lpstr>PowerPoint Sunusu</vt:lpstr>
      <vt:lpstr>PowerPoint Sunusu</vt:lpstr>
      <vt:lpstr>PowerPoint Sunusu</vt:lpstr>
      <vt:lpstr>PowerPoint Sunusu</vt:lpstr>
      <vt:lpstr>Highlighting your skills and experience </vt:lpstr>
      <vt:lpstr>Researching the market </vt:lpstr>
      <vt:lpstr>TARGET VOCABULARY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Researching the market </vt:lpstr>
      <vt:lpstr>Researching the market </vt:lpstr>
      <vt:lpstr>Researching the market </vt:lpstr>
      <vt:lpstr>WEEK 4</vt:lpstr>
      <vt:lpstr>Researching the market </vt:lpstr>
      <vt:lpstr>Researching the market </vt:lpstr>
      <vt:lpstr>PowerPoint Sunusu</vt:lpstr>
    </vt:vector>
  </TitlesOfParts>
  <Company>HEAVEN KILLERS RELEASE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PCS 406</dc:title>
  <dc:creator>Ebru</dc:creator>
  <cp:lastModifiedBy>Ebru</cp:lastModifiedBy>
  <cp:revision>43</cp:revision>
  <dcterms:created xsi:type="dcterms:W3CDTF">2014-02-06T14:59:28Z</dcterms:created>
  <dcterms:modified xsi:type="dcterms:W3CDTF">2015-02-03T12:22:27Z</dcterms:modified>
</cp:coreProperties>
</file>